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67" r:id="rId4"/>
    <p:sldId id="270" r:id="rId5"/>
    <p:sldId id="269" r:id="rId6"/>
    <p:sldId id="259" r:id="rId7"/>
    <p:sldId id="271" r:id="rId8"/>
    <p:sldId id="261" r:id="rId9"/>
    <p:sldId id="262" r:id="rId10"/>
    <p:sldId id="260" r:id="rId11"/>
    <p:sldId id="264" r:id="rId12"/>
    <p:sldId id="266" r:id="rId13"/>
  </p:sldIdLst>
  <p:sldSz cx="18288000" cy="10287000"/>
  <p:notesSz cx="6858000" cy="9144000"/>
  <p:embeddedFontLst>
    <p:embeddedFont>
      <p:font typeface="Canva Sans" panose="020B0604020202020204" charset="0"/>
      <p:regular r:id="rId14"/>
    </p:embeddedFont>
    <p:embeddedFont>
      <p:font typeface="Roboto Condensed Bold" panose="020B0604020202020204" charset="0"/>
      <p:regular r:id="rId15"/>
    </p:embeddedFont>
    <p:embeddedFont>
      <p:font typeface="Telegraf Bold" panose="020B0604020202020204" charset="0"/>
      <p:regular r:id="rId16"/>
    </p:embeddedFont>
    <p:embeddedFont>
      <p:font typeface="TT Commons Pro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A2266-9015-48DE-B8EA-59286D3FE7E2}" v="721" dt="2025-10-28T05:51:36.8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718" y="46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5/10/relationships/revisionInfo" Target="revisionInfo.xml"/></Relationships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2.sv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5.sv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2370745">
            <a:off x="-4387650" y="-5576069"/>
            <a:ext cx="12524606" cy="8448416"/>
          </a:xfrm>
          <a:custGeom>
            <a:avLst/>
            <a:gdLst/>
            <a:ahLst/>
            <a:cxnLst/>
            <a:rect l="l" t="t" r="r" b="b"/>
            <a:pathLst>
              <a:path w="12524606" h="8448416">
                <a:moveTo>
                  <a:pt x="0" y="0"/>
                </a:moveTo>
                <a:lnTo>
                  <a:pt x="12524606" y="0"/>
                </a:lnTo>
                <a:lnTo>
                  <a:pt x="12524606" y="8448416"/>
                </a:lnTo>
                <a:lnTo>
                  <a:pt x="0" y="8448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919660">
            <a:off x="-2651414" y="6848971"/>
            <a:ext cx="9368660" cy="6319587"/>
          </a:xfrm>
          <a:custGeom>
            <a:avLst/>
            <a:gdLst/>
            <a:ahLst/>
            <a:cxnLst/>
            <a:rect l="l" t="t" r="r" b="b"/>
            <a:pathLst>
              <a:path w="9368660" h="6319587">
                <a:moveTo>
                  <a:pt x="0" y="0"/>
                </a:moveTo>
                <a:lnTo>
                  <a:pt x="9368660" y="0"/>
                </a:lnTo>
                <a:lnTo>
                  <a:pt x="9368660" y="6319587"/>
                </a:lnTo>
                <a:lnTo>
                  <a:pt x="0" y="63195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608DB4B-6061-3F50-AF74-B8E9D2CDDC29}"/>
              </a:ext>
            </a:extLst>
          </p:cNvPr>
          <p:cNvGrpSpPr/>
          <p:nvPr/>
        </p:nvGrpSpPr>
        <p:grpSpPr>
          <a:xfrm>
            <a:off x="9558044" y="4189127"/>
            <a:ext cx="16714518" cy="11274702"/>
            <a:chOff x="9558044" y="4189127"/>
            <a:chExt cx="16714518" cy="11274702"/>
          </a:xfrm>
        </p:grpSpPr>
        <p:sp>
          <p:nvSpPr>
            <p:cNvPr id="2" name="Freeform 2"/>
            <p:cNvSpPr/>
            <p:nvPr/>
          </p:nvSpPr>
          <p:spPr>
            <a:xfrm rot="2586001">
              <a:off x="9558044" y="4189127"/>
              <a:ext cx="16714518" cy="11274702"/>
            </a:xfrm>
            <a:custGeom>
              <a:avLst/>
              <a:gdLst/>
              <a:ahLst/>
              <a:cxnLst/>
              <a:rect l="l" t="t" r="r" b="b"/>
              <a:pathLst>
                <a:path w="16714518" h="11274702">
                  <a:moveTo>
                    <a:pt x="0" y="0"/>
                  </a:moveTo>
                  <a:lnTo>
                    <a:pt x="16714518" y="0"/>
                  </a:lnTo>
                  <a:lnTo>
                    <a:pt x="16714518" y="11274702"/>
                  </a:lnTo>
                  <a:lnTo>
                    <a:pt x="0" y="112747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10407082" y="4847018"/>
              <a:ext cx="5928843" cy="5905684"/>
              <a:chOff x="0" y="0"/>
              <a:chExt cx="6502400" cy="6477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60381" t="-13128" r="-8659"/>
                </a:stretch>
              </a:blipFill>
            </p:spPr>
          </p:sp>
          <p:sp>
            <p:nvSpPr>
              <p:cNvPr id="7" name="Freeform 7"/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solidFill>
                <a:srgbClr val="F4F4F4"/>
              </a:solidFill>
            </p:spPr>
          </p:sp>
        </p:grpSp>
      </p:grpSp>
      <p:sp>
        <p:nvSpPr>
          <p:cNvPr id="8" name="TextBox 8"/>
          <p:cNvSpPr txBox="1"/>
          <p:nvPr/>
        </p:nvSpPr>
        <p:spPr>
          <a:xfrm>
            <a:off x="3128346" y="1427588"/>
            <a:ext cx="12898414" cy="328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60"/>
              </a:lnSpc>
            </a:pPr>
            <a:r>
              <a:rPr lang="en-US" sz="9400" b="1" dirty="0">
                <a:solidFill>
                  <a:srgbClr val="100F0D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EMP</a:t>
            </a:r>
            <a:r>
              <a:rPr lang="en-US" sz="9400" b="1" dirty="0">
                <a:solidFill>
                  <a:srgbClr val="222831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LOYEE MANAGEMENT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344912-E952-4C1F-D254-3D1965E23646}"/>
              </a:ext>
            </a:extLst>
          </p:cNvPr>
          <p:cNvSpPr txBox="1"/>
          <p:nvPr/>
        </p:nvSpPr>
        <p:spPr>
          <a:xfrm>
            <a:off x="1600200" y="4457700"/>
            <a:ext cx="70721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Presented by_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400" b="1" dirty="0" err="1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Joyanto</a:t>
            </a:r>
            <a:r>
              <a:rPr lang="en-US" sz="44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- </a:t>
            </a:r>
            <a:r>
              <a:rPr lang="en-US" sz="4400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ID:20232039010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400" b="1" dirty="0" err="1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Shinjon</a:t>
            </a:r>
            <a:r>
              <a:rPr lang="en-US" sz="44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- </a:t>
            </a:r>
            <a:r>
              <a:rPr lang="en-US" sz="4400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ID:20232087010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4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Gopi- </a:t>
            </a:r>
            <a:r>
              <a:rPr lang="en-US" sz="4400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ID:20232098010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3238 0.00154 L 2.08333E-6 3.2098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623" y="-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67000" y="-43160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8183" y="-1545363"/>
            <a:ext cx="20362606" cy="13072926"/>
          </a:xfrm>
          <a:custGeom>
            <a:avLst/>
            <a:gdLst/>
            <a:ahLst/>
            <a:cxnLst/>
            <a:rect l="l" t="t" r="r" b="b"/>
            <a:pathLst>
              <a:path w="14857967" h="10119865">
                <a:moveTo>
                  <a:pt x="0" y="0"/>
                </a:moveTo>
                <a:lnTo>
                  <a:pt x="14857967" y="0"/>
                </a:lnTo>
                <a:lnTo>
                  <a:pt x="14857967" y="10119865"/>
                </a:lnTo>
                <a:lnTo>
                  <a:pt x="0" y="10119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8764" t="-69785" r="-11459" b="-348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>
            <a:off x="10731645" y="-5937451"/>
            <a:ext cx="9778710" cy="7520717"/>
          </a:xfrm>
          <a:custGeom>
            <a:avLst/>
            <a:gdLst/>
            <a:ahLst/>
            <a:cxnLst/>
            <a:rect l="l" t="t" r="r" b="b"/>
            <a:pathLst>
              <a:path w="9778710" h="7520717">
                <a:moveTo>
                  <a:pt x="0" y="0"/>
                </a:moveTo>
                <a:lnTo>
                  <a:pt x="9778710" y="0"/>
                </a:lnTo>
                <a:lnTo>
                  <a:pt x="9778710" y="7520716"/>
                </a:lnTo>
                <a:lnTo>
                  <a:pt x="0" y="75207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168665">
            <a:off x="15495068" y="6184573"/>
            <a:ext cx="10505589" cy="8079753"/>
          </a:xfrm>
          <a:custGeom>
            <a:avLst/>
            <a:gdLst/>
            <a:ahLst/>
            <a:cxnLst/>
            <a:rect l="l" t="t" r="r" b="b"/>
            <a:pathLst>
              <a:path w="10505589" h="8079753">
                <a:moveTo>
                  <a:pt x="0" y="0"/>
                </a:moveTo>
                <a:lnTo>
                  <a:pt x="10505590" y="0"/>
                </a:lnTo>
                <a:lnTo>
                  <a:pt x="10505590" y="8079753"/>
                </a:lnTo>
                <a:lnTo>
                  <a:pt x="0" y="80797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16A5FE-DDA9-E63C-BD55-3CA80A254681}"/>
              </a:ext>
            </a:extLst>
          </p:cNvPr>
          <p:cNvGrpSpPr/>
          <p:nvPr/>
        </p:nvGrpSpPr>
        <p:grpSpPr>
          <a:xfrm>
            <a:off x="-1134015" y="6926774"/>
            <a:ext cx="9778710" cy="7520717"/>
            <a:chOff x="-1134015" y="6926774"/>
            <a:chExt cx="9778710" cy="7520717"/>
          </a:xfrm>
        </p:grpSpPr>
        <p:sp>
          <p:nvSpPr>
            <p:cNvPr id="4" name="Freeform 4"/>
            <p:cNvSpPr/>
            <p:nvPr/>
          </p:nvSpPr>
          <p:spPr>
            <a:xfrm rot="1848620">
              <a:off x="-1134015" y="6926774"/>
              <a:ext cx="9778710" cy="7520717"/>
            </a:xfrm>
            <a:custGeom>
              <a:avLst/>
              <a:gdLst/>
              <a:ahLst/>
              <a:cxnLst/>
              <a:rect l="l" t="t" r="r" b="b"/>
              <a:pathLst>
                <a:path w="9778710" h="7520717">
                  <a:moveTo>
                    <a:pt x="0" y="0"/>
                  </a:moveTo>
                  <a:lnTo>
                    <a:pt x="9778710" y="0"/>
                  </a:lnTo>
                  <a:lnTo>
                    <a:pt x="9778710" y="7520717"/>
                  </a:lnTo>
                  <a:lnTo>
                    <a:pt x="0" y="7520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TextBox 7"/>
            <p:cNvSpPr txBox="1"/>
            <p:nvPr/>
          </p:nvSpPr>
          <p:spPr>
            <a:xfrm>
              <a:off x="204461" y="8953500"/>
              <a:ext cx="6805939" cy="10579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959"/>
                </a:lnSpc>
              </a:pPr>
              <a:r>
                <a:rPr lang="en-US" sz="6399" b="1" dirty="0"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rPr>
                <a:t>Project Screenshot: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4791D3F-20EB-D2AB-ACB3-ACB89708F05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200" y="1285273"/>
            <a:ext cx="7931924" cy="37820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1246F5-187C-EBEA-A617-49F337B8E65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012" y="5455480"/>
            <a:ext cx="7867988" cy="37301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92C0CF7-ECD6-6D58-DCB1-C5EA3CBA56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217" y="1452326"/>
            <a:ext cx="8010718" cy="37820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3472 -0.54954 L -1.80556E-6 1.35802E-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36" y="2892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063 -0.67948 L -3.33333E-6 2.96296E-6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17" y="3458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314 0.59213 L 4.44444E-6 4.69136E-6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191" y="-3058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6632 0.14259 L -3.33333E-6 6.17284E-7 " pathEditMode="relative" rAng="0" ptsTypes="AA">
                                      <p:cBhvr>
                                        <p:cTn id="1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47" y="-827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75 -0.27963 L 3.33333E-6 -7.40741E-7 " pathEditMode="relative" rAng="0" ptsTypes="AA">
                                      <p:cBhvr>
                                        <p:cTn id="1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75" y="1597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554 0.3358 L 2.22222E-6 2.77556E-17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24" y="-16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4">
            <a:extLst>
              <a:ext uri="{FF2B5EF4-FFF2-40B4-BE49-F238E27FC236}">
                <a16:creationId xmlns:a16="http://schemas.microsoft.com/office/drawing/2014/main" id="{D0BB7995-9BC0-9DF6-B435-4DB74339D52C}"/>
              </a:ext>
            </a:extLst>
          </p:cNvPr>
          <p:cNvSpPr/>
          <p:nvPr/>
        </p:nvSpPr>
        <p:spPr>
          <a:xfrm rot="3687395">
            <a:off x="12689879" y="-4356690"/>
            <a:ext cx="17470915" cy="11784926"/>
          </a:xfrm>
          <a:custGeom>
            <a:avLst/>
            <a:gdLst/>
            <a:ahLst/>
            <a:cxnLst/>
            <a:rect l="l" t="t" r="r" b="b"/>
            <a:pathLst>
              <a:path w="17470915" h="11784926">
                <a:moveTo>
                  <a:pt x="0" y="0"/>
                </a:moveTo>
                <a:lnTo>
                  <a:pt x="17470915" y="0"/>
                </a:lnTo>
                <a:lnTo>
                  <a:pt x="17470915" y="11784926"/>
                </a:lnTo>
                <a:lnTo>
                  <a:pt x="0" y="11784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44FE0883-C179-4887-4A7C-1CEF2E531DC8}"/>
              </a:ext>
            </a:extLst>
          </p:cNvPr>
          <p:cNvSpPr/>
          <p:nvPr/>
        </p:nvSpPr>
        <p:spPr>
          <a:xfrm rot="11734473">
            <a:off x="-6657190" y="7066092"/>
            <a:ext cx="17470915" cy="11784926"/>
          </a:xfrm>
          <a:custGeom>
            <a:avLst/>
            <a:gdLst/>
            <a:ahLst/>
            <a:cxnLst/>
            <a:rect l="l" t="t" r="r" b="b"/>
            <a:pathLst>
              <a:path w="17470915" h="11784926">
                <a:moveTo>
                  <a:pt x="0" y="0"/>
                </a:moveTo>
                <a:lnTo>
                  <a:pt x="17470916" y="0"/>
                </a:lnTo>
                <a:lnTo>
                  <a:pt x="17470916" y="11784926"/>
                </a:lnTo>
                <a:lnTo>
                  <a:pt x="0" y="11784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1" name="TextBox 2">
            <a:extLst>
              <a:ext uri="{FF2B5EF4-FFF2-40B4-BE49-F238E27FC236}">
                <a16:creationId xmlns:a16="http://schemas.microsoft.com/office/drawing/2014/main" id="{832078FA-DD23-E00D-740F-3D9BECE180DE}"/>
              </a:ext>
            </a:extLst>
          </p:cNvPr>
          <p:cNvSpPr txBox="1"/>
          <p:nvPr/>
        </p:nvSpPr>
        <p:spPr>
          <a:xfrm>
            <a:off x="1477829" y="1626204"/>
            <a:ext cx="4533817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190"/>
              </a:lnSpc>
              <a:spcBef>
                <a:spcPct val="0"/>
              </a:spcBef>
            </a:pPr>
            <a:r>
              <a:rPr lang="en-US" sz="5627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Conclusion:</a:t>
            </a:r>
          </a:p>
        </p:txBody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D3EBC40D-DF2C-EA80-8A62-C32769251FB3}"/>
              </a:ext>
            </a:extLst>
          </p:cNvPr>
          <p:cNvSpPr txBox="1"/>
          <p:nvPr/>
        </p:nvSpPr>
        <p:spPr>
          <a:xfrm>
            <a:off x="1477829" y="2982811"/>
            <a:ext cx="14186614" cy="2127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just">
              <a:lnSpc>
                <a:spcPct val="150000"/>
              </a:lnSpc>
              <a:spcBef>
                <a:spcPct val="0"/>
              </a:spcBef>
            </a:pPr>
            <a:r>
              <a:rPr lang="en-US" sz="32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The Empl</a:t>
            </a:r>
            <a:r>
              <a:rPr lang="en-US" sz="3200" b="1" u="none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oyee Management System successfully manages employee, category, and organization data efficiently. It provides easy record handling, ensures data accuracy  using MySQL, and helps improve overall administrative work.</a:t>
            </a: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FF8BFF3-9F18-274D-A22C-4FF1B301BCD5}"/>
              </a:ext>
            </a:extLst>
          </p:cNvPr>
          <p:cNvGrpSpPr/>
          <p:nvPr/>
        </p:nvGrpSpPr>
        <p:grpSpPr>
          <a:xfrm>
            <a:off x="5462712" y="3466026"/>
            <a:ext cx="7362575" cy="3145399"/>
            <a:chOff x="5462712" y="3466026"/>
            <a:chExt cx="7362575" cy="3145399"/>
          </a:xfrm>
        </p:grpSpPr>
        <p:sp>
          <p:nvSpPr>
            <p:cNvPr id="2" name="TextBox 2"/>
            <p:cNvSpPr txBox="1"/>
            <p:nvPr/>
          </p:nvSpPr>
          <p:spPr>
            <a:xfrm>
              <a:off x="5462712" y="3466026"/>
              <a:ext cx="7362575" cy="17767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419"/>
                </a:lnSpc>
              </a:pPr>
              <a:r>
                <a:rPr lang="en-US" sz="10299" b="1" dirty="0">
                  <a:solidFill>
                    <a:srgbClr val="222831"/>
                  </a:solidFill>
                  <a:latin typeface="Roboto Condensed Bold"/>
                  <a:ea typeface="Roboto Condensed Bold"/>
                  <a:cs typeface="Roboto Condensed Bold"/>
                  <a:sym typeface="Roboto Condensed Bold"/>
                </a:rPr>
                <a:t>THANK</a:t>
              </a:r>
            </a:p>
          </p:txBody>
        </p:sp>
        <p:sp>
          <p:nvSpPr>
            <p:cNvPr id="3" name="TextBox 3"/>
            <p:cNvSpPr txBox="1"/>
            <p:nvPr/>
          </p:nvSpPr>
          <p:spPr>
            <a:xfrm>
              <a:off x="5462712" y="4834694"/>
              <a:ext cx="7362575" cy="17767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4419"/>
                </a:lnSpc>
              </a:pPr>
              <a:r>
                <a:rPr lang="en-US" sz="10299" b="1" dirty="0">
                  <a:solidFill>
                    <a:srgbClr val="29A19C"/>
                  </a:solidFill>
                  <a:latin typeface="Roboto Condensed Bold"/>
                  <a:ea typeface="Roboto Condensed Bold"/>
                  <a:cs typeface="Roboto Condensed Bold"/>
                  <a:sym typeface="Roboto Condensed Bold"/>
                </a:rPr>
                <a:t>YOU</a:t>
              </a:r>
            </a:p>
          </p:txBody>
        </p:sp>
      </p:grpSp>
      <p:sp>
        <p:nvSpPr>
          <p:cNvPr id="4" name="Freeform 4"/>
          <p:cNvSpPr/>
          <p:nvPr/>
        </p:nvSpPr>
        <p:spPr>
          <a:xfrm rot="994781">
            <a:off x="-12626381" y="-6264394"/>
            <a:ext cx="17470915" cy="11784926"/>
          </a:xfrm>
          <a:custGeom>
            <a:avLst/>
            <a:gdLst/>
            <a:ahLst/>
            <a:cxnLst/>
            <a:rect l="l" t="t" r="r" b="b"/>
            <a:pathLst>
              <a:path w="17470915" h="11784926">
                <a:moveTo>
                  <a:pt x="0" y="0"/>
                </a:moveTo>
                <a:lnTo>
                  <a:pt x="17470915" y="0"/>
                </a:lnTo>
                <a:lnTo>
                  <a:pt x="17470915" y="11784926"/>
                </a:lnTo>
                <a:lnTo>
                  <a:pt x="0" y="11784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453583">
            <a:off x="12065892" y="2693662"/>
            <a:ext cx="17470915" cy="11784926"/>
          </a:xfrm>
          <a:custGeom>
            <a:avLst/>
            <a:gdLst/>
            <a:ahLst/>
            <a:cxnLst/>
            <a:rect l="l" t="t" r="r" b="b"/>
            <a:pathLst>
              <a:path w="17470915" h="11784926">
                <a:moveTo>
                  <a:pt x="0" y="0"/>
                </a:moveTo>
                <a:lnTo>
                  <a:pt x="17470916" y="0"/>
                </a:lnTo>
                <a:lnTo>
                  <a:pt x="17470916" y="11784926"/>
                </a:lnTo>
                <a:lnTo>
                  <a:pt x="0" y="11784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72E231-4E97-AA99-036F-D96026386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F8E3EDBE-029F-6595-2E81-2119969F25DE}"/>
              </a:ext>
            </a:extLst>
          </p:cNvPr>
          <p:cNvSpPr/>
          <p:nvPr/>
        </p:nvSpPr>
        <p:spPr>
          <a:xfrm rot="-2370745">
            <a:off x="-4387650" y="-5576069"/>
            <a:ext cx="12524606" cy="8448416"/>
          </a:xfrm>
          <a:custGeom>
            <a:avLst/>
            <a:gdLst/>
            <a:ahLst/>
            <a:cxnLst/>
            <a:rect l="l" t="t" r="r" b="b"/>
            <a:pathLst>
              <a:path w="12524606" h="8448416">
                <a:moveTo>
                  <a:pt x="0" y="0"/>
                </a:moveTo>
                <a:lnTo>
                  <a:pt x="12524606" y="0"/>
                </a:lnTo>
                <a:lnTo>
                  <a:pt x="12524606" y="8448416"/>
                </a:lnTo>
                <a:lnTo>
                  <a:pt x="0" y="8448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EEDC39F-8EFE-3EAF-ABA0-5F1DAF74E8EA}"/>
              </a:ext>
            </a:extLst>
          </p:cNvPr>
          <p:cNvSpPr/>
          <p:nvPr/>
        </p:nvSpPr>
        <p:spPr>
          <a:xfrm rot="1919660">
            <a:off x="-2651414" y="6848971"/>
            <a:ext cx="9368660" cy="6319587"/>
          </a:xfrm>
          <a:custGeom>
            <a:avLst/>
            <a:gdLst/>
            <a:ahLst/>
            <a:cxnLst/>
            <a:rect l="l" t="t" r="r" b="b"/>
            <a:pathLst>
              <a:path w="9368660" h="6319587">
                <a:moveTo>
                  <a:pt x="0" y="0"/>
                </a:moveTo>
                <a:lnTo>
                  <a:pt x="9368660" y="0"/>
                </a:lnTo>
                <a:lnTo>
                  <a:pt x="9368660" y="6319587"/>
                </a:lnTo>
                <a:lnTo>
                  <a:pt x="0" y="63195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9CA58ED-1BDA-A4E0-D9F7-2577395CC1FC}"/>
              </a:ext>
            </a:extLst>
          </p:cNvPr>
          <p:cNvGrpSpPr/>
          <p:nvPr/>
        </p:nvGrpSpPr>
        <p:grpSpPr>
          <a:xfrm>
            <a:off x="9558044" y="4189127"/>
            <a:ext cx="16714518" cy="11274702"/>
            <a:chOff x="9558044" y="4189127"/>
            <a:chExt cx="16714518" cy="11274702"/>
          </a:xfrm>
        </p:grpSpPr>
        <p:sp>
          <p:nvSpPr>
            <p:cNvPr id="2" name="Freeform 2">
              <a:extLst>
                <a:ext uri="{FF2B5EF4-FFF2-40B4-BE49-F238E27FC236}">
                  <a16:creationId xmlns:a16="http://schemas.microsoft.com/office/drawing/2014/main" id="{7A6CAEE5-F07E-43B5-70B4-7BED4D4E4624}"/>
                </a:ext>
              </a:extLst>
            </p:cNvPr>
            <p:cNvSpPr/>
            <p:nvPr/>
          </p:nvSpPr>
          <p:spPr>
            <a:xfrm rot="2586001">
              <a:off x="9558044" y="4189127"/>
              <a:ext cx="16714518" cy="11274702"/>
            </a:xfrm>
            <a:custGeom>
              <a:avLst/>
              <a:gdLst/>
              <a:ahLst/>
              <a:cxnLst/>
              <a:rect l="l" t="t" r="r" b="b"/>
              <a:pathLst>
                <a:path w="16714518" h="11274702">
                  <a:moveTo>
                    <a:pt x="0" y="0"/>
                  </a:moveTo>
                  <a:lnTo>
                    <a:pt x="16714518" y="0"/>
                  </a:lnTo>
                  <a:lnTo>
                    <a:pt x="16714518" y="11274702"/>
                  </a:lnTo>
                  <a:lnTo>
                    <a:pt x="0" y="112747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E959D525-225F-1496-ADDE-13DFA0F88DC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407082" y="4847018"/>
              <a:ext cx="5928843" cy="5905684"/>
              <a:chOff x="0" y="0"/>
              <a:chExt cx="6502400" cy="6477000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36327E59-E273-98A6-9965-B7FAFEC028D5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60381" t="-13128" r="-8659"/>
                </a:stretch>
              </a:blipFill>
            </p:spPr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728DD78B-1B65-39CC-4E97-0D58A9854502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solidFill>
                <a:srgbClr val="F4F4F4"/>
              </a:solidFill>
            </p:spPr>
          </p:sp>
        </p:grp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746CD905-46CB-B811-CE8B-C731A28D1CEF}"/>
              </a:ext>
            </a:extLst>
          </p:cNvPr>
          <p:cNvSpPr txBox="1"/>
          <p:nvPr/>
        </p:nvSpPr>
        <p:spPr>
          <a:xfrm>
            <a:off x="3128346" y="1427588"/>
            <a:ext cx="12898414" cy="328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60"/>
              </a:lnSpc>
            </a:pPr>
            <a:r>
              <a:rPr lang="en-US" sz="9400" b="1" dirty="0">
                <a:solidFill>
                  <a:srgbClr val="100F0D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EMP</a:t>
            </a:r>
            <a:r>
              <a:rPr lang="en-US" sz="9400" b="1" dirty="0">
                <a:solidFill>
                  <a:srgbClr val="222831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LOYEE MANAGEMENT SYSTEM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9F9F93-FB9D-50F2-315B-7483532314C1}"/>
              </a:ext>
            </a:extLst>
          </p:cNvPr>
          <p:cNvSpPr txBox="1"/>
          <p:nvPr/>
        </p:nvSpPr>
        <p:spPr>
          <a:xfrm>
            <a:off x="3118796" y="5034047"/>
            <a:ext cx="13182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An user-friendly platform designed to optimize employee and admin management.</a:t>
            </a:r>
          </a:p>
        </p:txBody>
      </p:sp>
    </p:spTree>
    <p:extLst>
      <p:ext uri="{BB962C8B-B14F-4D97-AF65-F5344CB8AC3E}">
        <p14:creationId xmlns:p14="http://schemas.microsoft.com/office/powerpoint/2010/main" val="246399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94444E-7 3.08642E-6 L 0.46623 0.492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07" y="246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8B5D48-BE84-A2E5-B67B-EF6458234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E4158D54-70A7-B8A3-A282-1D2E38051C13}"/>
              </a:ext>
            </a:extLst>
          </p:cNvPr>
          <p:cNvSpPr/>
          <p:nvPr/>
        </p:nvSpPr>
        <p:spPr>
          <a:xfrm rot="-2370745">
            <a:off x="-4387650" y="-5576069"/>
            <a:ext cx="12524606" cy="8448416"/>
          </a:xfrm>
          <a:custGeom>
            <a:avLst/>
            <a:gdLst/>
            <a:ahLst/>
            <a:cxnLst/>
            <a:rect l="l" t="t" r="r" b="b"/>
            <a:pathLst>
              <a:path w="12524606" h="8448416">
                <a:moveTo>
                  <a:pt x="0" y="0"/>
                </a:moveTo>
                <a:lnTo>
                  <a:pt x="12524606" y="0"/>
                </a:lnTo>
                <a:lnTo>
                  <a:pt x="12524606" y="8448416"/>
                </a:lnTo>
                <a:lnTo>
                  <a:pt x="0" y="8448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A17D778-B01F-F922-6C3D-DF0AEEDD8516}"/>
              </a:ext>
            </a:extLst>
          </p:cNvPr>
          <p:cNvSpPr/>
          <p:nvPr/>
        </p:nvSpPr>
        <p:spPr>
          <a:xfrm rot="1919660">
            <a:off x="-2651414" y="6848971"/>
            <a:ext cx="9368660" cy="6319587"/>
          </a:xfrm>
          <a:custGeom>
            <a:avLst/>
            <a:gdLst/>
            <a:ahLst/>
            <a:cxnLst/>
            <a:rect l="l" t="t" r="r" b="b"/>
            <a:pathLst>
              <a:path w="9368660" h="6319587">
                <a:moveTo>
                  <a:pt x="0" y="0"/>
                </a:moveTo>
                <a:lnTo>
                  <a:pt x="9368660" y="0"/>
                </a:lnTo>
                <a:lnTo>
                  <a:pt x="9368660" y="6319587"/>
                </a:lnTo>
                <a:lnTo>
                  <a:pt x="0" y="63195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DC42AF0A-764A-83EE-7332-4B6810F0FF9C}"/>
              </a:ext>
            </a:extLst>
          </p:cNvPr>
          <p:cNvSpPr txBox="1"/>
          <p:nvPr/>
        </p:nvSpPr>
        <p:spPr>
          <a:xfrm>
            <a:off x="3128346" y="1427588"/>
            <a:ext cx="12898414" cy="328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60"/>
              </a:lnSpc>
            </a:pPr>
            <a:r>
              <a:rPr lang="en-US" sz="9400" b="1" dirty="0">
                <a:solidFill>
                  <a:srgbClr val="100F0D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EMP</a:t>
            </a:r>
            <a:r>
              <a:rPr lang="en-US" sz="9400" b="1" dirty="0">
                <a:solidFill>
                  <a:srgbClr val="222831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LOYEE MANAGEMENT SYSTEM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C91D4087-DDD8-92F6-D2E0-85A6AE2DC540}"/>
              </a:ext>
            </a:extLst>
          </p:cNvPr>
          <p:cNvSpPr/>
          <p:nvPr/>
        </p:nvSpPr>
        <p:spPr>
          <a:xfrm>
            <a:off x="13304262" y="0"/>
            <a:ext cx="5444995" cy="10287000"/>
          </a:xfrm>
          <a:custGeom>
            <a:avLst/>
            <a:gdLst/>
            <a:ahLst/>
            <a:cxnLst/>
            <a:rect l="l" t="t" r="r" b="b"/>
            <a:pathLst>
              <a:path w="5444995" h="10287000">
                <a:moveTo>
                  <a:pt x="0" y="0"/>
                </a:moveTo>
                <a:lnTo>
                  <a:pt x="5444995" y="0"/>
                </a:lnTo>
                <a:lnTo>
                  <a:pt x="54449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096" t="-30826" r="-131067"/>
            </a:stretch>
          </a:blipFill>
        </p:spPr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0C234E9B-399E-ADA8-7E3E-18A578719AF0}"/>
              </a:ext>
            </a:extLst>
          </p:cNvPr>
          <p:cNvSpPr txBox="1"/>
          <p:nvPr/>
        </p:nvSpPr>
        <p:spPr>
          <a:xfrm>
            <a:off x="228600" y="2215847"/>
            <a:ext cx="4479573" cy="1086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77"/>
              </a:lnSpc>
              <a:spcBef>
                <a:spcPct val="0"/>
              </a:spcBef>
            </a:pPr>
            <a:r>
              <a:rPr lang="en-US" sz="5093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Introduction: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BFFEAE62-CA78-EA4C-9D2E-B5B2B07E569F}"/>
              </a:ext>
            </a:extLst>
          </p:cNvPr>
          <p:cNvSpPr txBox="1"/>
          <p:nvPr/>
        </p:nvSpPr>
        <p:spPr>
          <a:xfrm>
            <a:off x="544714" y="3493809"/>
            <a:ext cx="12315224" cy="2464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2"/>
              </a:lnSpc>
              <a:spcBef>
                <a:spcPct val="0"/>
              </a:spcBef>
            </a:pPr>
            <a:r>
              <a:rPr lang="en-US" sz="3600" dirty="0"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The Employee Management System is a web-based application that helps organizations manage employee details, and organizational information efficiently through an admin-controlled interface.</a:t>
            </a:r>
          </a:p>
        </p:txBody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580430E5-52E1-6DA5-60F6-23C7BE5F723B}"/>
              </a:ext>
            </a:extLst>
          </p:cNvPr>
          <p:cNvSpPr/>
          <p:nvPr/>
        </p:nvSpPr>
        <p:spPr>
          <a:xfrm rot="12216817">
            <a:off x="5581651" y="-5011614"/>
            <a:ext cx="9368660" cy="6319587"/>
          </a:xfrm>
          <a:custGeom>
            <a:avLst/>
            <a:gdLst/>
            <a:ahLst/>
            <a:cxnLst/>
            <a:rect l="l" t="t" r="r" b="b"/>
            <a:pathLst>
              <a:path w="9368660" h="6319587">
                <a:moveTo>
                  <a:pt x="0" y="0"/>
                </a:moveTo>
                <a:lnTo>
                  <a:pt x="9368660" y="0"/>
                </a:lnTo>
                <a:lnTo>
                  <a:pt x="9368660" y="6319587"/>
                </a:lnTo>
                <a:lnTo>
                  <a:pt x="0" y="63195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82439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3889E-6 -2.83951E-6 L -0.26085 0.0501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38" y="251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93827E-7 L -0.05694 0.1271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47" y="635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43 -0.14228 L -0.0947 0.0799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1" y="1111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2D880A-8C3B-BF06-A91E-BBFE88C51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197A6E5-A0B1-6A6D-4E2D-D614FB539308}"/>
              </a:ext>
            </a:extLst>
          </p:cNvPr>
          <p:cNvSpPr/>
          <p:nvPr/>
        </p:nvSpPr>
        <p:spPr>
          <a:xfrm>
            <a:off x="-3180558" y="10722878"/>
            <a:ext cx="10505589" cy="8079753"/>
          </a:xfrm>
          <a:custGeom>
            <a:avLst/>
            <a:gdLst/>
            <a:ahLst/>
            <a:cxnLst/>
            <a:rect l="l" t="t" r="r" b="b"/>
            <a:pathLst>
              <a:path w="10505589" h="8079753">
                <a:moveTo>
                  <a:pt x="0" y="0"/>
                </a:moveTo>
                <a:lnTo>
                  <a:pt x="10505589" y="0"/>
                </a:lnTo>
                <a:lnTo>
                  <a:pt x="10505589" y="8079753"/>
                </a:lnTo>
                <a:lnTo>
                  <a:pt x="0" y="80797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6644E83A-9ABB-A2CE-C281-929BCB356A39}"/>
              </a:ext>
            </a:extLst>
          </p:cNvPr>
          <p:cNvSpPr/>
          <p:nvPr/>
        </p:nvSpPr>
        <p:spPr>
          <a:xfrm rot="-5400000">
            <a:off x="4708732" y="4268882"/>
            <a:ext cx="5212934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87540EA-124A-2D66-3ED2-A7EBE15036E5}"/>
              </a:ext>
            </a:extLst>
          </p:cNvPr>
          <p:cNvSpPr txBox="1"/>
          <p:nvPr/>
        </p:nvSpPr>
        <p:spPr>
          <a:xfrm>
            <a:off x="2256036" y="-2552700"/>
            <a:ext cx="4608956" cy="1054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8959"/>
              </a:lnSpc>
            </a:pPr>
            <a:r>
              <a:rPr lang="en-US" sz="65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Objectives:</a:t>
            </a:r>
            <a:endParaRPr lang="en-US" sz="6500" b="1" dirty="0">
              <a:latin typeface="Times New Roman" panose="02020603050405020304" pitchFamily="18" charset="0"/>
              <a:ea typeface="Roboto Condensed Bold"/>
              <a:cs typeface="Times New Roman" panose="02020603050405020304" pitchFamily="18" charset="0"/>
              <a:sym typeface="Roboto Condensed Bold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2FAFF56-EA5F-3BE5-30E6-9D51AF85ADE8}"/>
              </a:ext>
            </a:extLst>
          </p:cNvPr>
          <p:cNvGrpSpPr/>
          <p:nvPr/>
        </p:nvGrpSpPr>
        <p:grpSpPr>
          <a:xfrm>
            <a:off x="7100837" y="1720850"/>
            <a:ext cx="10958563" cy="658835"/>
            <a:chOff x="7100837" y="1720850"/>
            <a:chExt cx="10958563" cy="658835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8B8547E-F6EB-C35F-F050-B3960EF755FD}"/>
                </a:ext>
              </a:extLst>
            </p:cNvPr>
            <p:cNvSpPr/>
            <p:nvPr/>
          </p:nvSpPr>
          <p:spPr>
            <a:xfrm rot="-8100000">
              <a:off x="7100837" y="1760866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08D08DC-34DC-C8E5-270B-93F0E27D1556}"/>
                </a:ext>
              </a:extLst>
            </p:cNvPr>
            <p:cNvGrpSpPr/>
            <p:nvPr/>
          </p:nvGrpSpPr>
          <p:grpSpPr>
            <a:xfrm>
              <a:off x="7846450" y="1720850"/>
              <a:ext cx="10212950" cy="658835"/>
              <a:chOff x="7846450" y="1720850"/>
              <a:chExt cx="10212950" cy="658835"/>
            </a:xfrm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5A2CD7B0-18C4-2883-FEF7-24E7C6B6B510}"/>
                  </a:ext>
                </a:extLst>
              </p:cNvPr>
              <p:cNvSpPr/>
              <p:nvPr/>
            </p:nvSpPr>
            <p:spPr>
              <a:xfrm>
                <a:off x="7846450" y="1727520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BDDB474A-4A8F-2165-FB6A-BAFCCF0E8978}"/>
                  </a:ext>
                </a:extLst>
              </p:cNvPr>
              <p:cNvSpPr txBox="1"/>
              <p:nvPr/>
            </p:nvSpPr>
            <p:spPr>
              <a:xfrm>
                <a:off x="8640050" y="1720850"/>
                <a:ext cx="9419350" cy="658835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Manage employee records efficiently.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3C0D0B8-5810-1E21-C8AA-1179DB211DEB}"/>
              </a:ext>
            </a:extLst>
          </p:cNvPr>
          <p:cNvGrpSpPr/>
          <p:nvPr/>
        </p:nvGrpSpPr>
        <p:grpSpPr>
          <a:xfrm>
            <a:off x="7101266" y="3168650"/>
            <a:ext cx="8976933" cy="670120"/>
            <a:chOff x="7101266" y="3168650"/>
            <a:chExt cx="8976933" cy="67012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84A9AEE-68C7-C425-7C9A-10D7642C225C}"/>
                </a:ext>
              </a:extLst>
            </p:cNvPr>
            <p:cNvGrpSpPr/>
            <p:nvPr/>
          </p:nvGrpSpPr>
          <p:grpSpPr>
            <a:xfrm>
              <a:off x="7846450" y="3168650"/>
              <a:ext cx="8231749" cy="670120"/>
              <a:chOff x="7846450" y="3168650"/>
              <a:chExt cx="8231749" cy="670120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9DCF0014-784C-7A81-465C-7D7A25871377}"/>
                  </a:ext>
                </a:extLst>
              </p:cNvPr>
              <p:cNvSpPr/>
              <p:nvPr/>
            </p:nvSpPr>
            <p:spPr>
              <a:xfrm>
                <a:off x="7846450" y="3231948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2" name="TextBox 12">
                <a:extLst>
                  <a:ext uri="{FF2B5EF4-FFF2-40B4-BE49-F238E27FC236}">
                    <a16:creationId xmlns:a16="http://schemas.microsoft.com/office/drawing/2014/main" id="{1E3E1AED-8CD7-7CA4-980A-E6C7B4B4A5D1}"/>
                  </a:ext>
                </a:extLst>
              </p:cNvPr>
              <p:cNvSpPr txBox="1"/>
              <p:nvPr/>
            </p:nvSpPr>
            <p:spPr>
              <a:xfrm>
                <a:off x="8640050" y="3168650"/>
                <a:ext cx="7438149" cy="6701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Categorize roles with ID.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F01F09F-C3FA-5011-A848-F047DF9E3910}"/>
                </a:ext>
              </a:extLst>
            </p:cNvPr>
            <p:cNvSpPr/>
            <p:nvPr/>
          </p:nvSpPr>
          <p:spPr>
            <a:xfrm rot="-8100000">
              <a:off x="7101266" y="3274426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4" y="0"/>
                  </a:lnTo>
                  <a:lnTo>
                    <a:pt x="475354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B3C331A-0F4E-4E67-55D4-5D2BDAE2CB78}"/>
              </a:ext>
            </a:extLst>
          </p:cNvPr>
          <p:cNvGrpSpPr/>
          <p:nvPr/>
        </p:nvGrpSpPr>
        <p:grpSpPr>
          <a:xfrm>
            <a:off x="7101694" y="4692650"/>
            <a:ext cx="8976504" cy="670120"/>
            <a:chOff x="7101694" y="4692650"/>
            <a:chExt cx="8976504" cy="67012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FC0D5BB-C8E5-718A-F655-169B5B393574}"/>
                </a:ext>
              </a:extLst>
            </p:cNvPr>
            <p:cNvGrpSpPr/>
            <p:nvPr/>
          </p:nvGrpSpPr>
          <p:grpSpPr>
            <a:xfrm>
              <a:off x="7846450" y="4692650"/>
              <a:ext cx="8231748" cy="670120"/>
              <a:chOff x="7846450" y="4692650"/>
              <a:chExt cx="8231748" cy="670120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9F107EAD-73DF-33CC-FB8E-08B3581F936F}"/>
                  </a:ext>
                </a:extLst>
              </p:cNvPr>
              <p:cNvSpPr/>
              <p:nvPr/>
            </p:nvSpPr>
            <p:spPr>
              <a:xfrm>
                <a:off x="7846450" y="4736375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C13FEF6C-273B-CF26-B33B-642C04D3A5AB}"/>
                  </a:ext>
                </a:extLst>
              </p:cNvPr>
              <p:cNvSpPr txBox="1"/>
              <p:nvPr/>
            </p:nvSpPr>
            <p:spPr>
              <a:xfrm>
                <a:off x="8640050" y="4692650"/>
                <a:ext cx="7438148" cy="6701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Maintain organization data.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3137DB4C-12D3-E18F-67BD-5ACE53D38D92}"/>
                </a:ext>
              </a:extLst>
            </p:cNvPr>
            <p:cNvSpPr/>
            <p:nvPr/>
          </p:nvSpPr>
          <p:spPr>
            <a:xfrm rot="-8100000">
              <a:off x="7101694" y="4787985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A47082A-39B6-1ED5-0A1B-8C46AC368122}"/>
              </a:ext>
            </a:extLst>
          </p:cNvPr>
          <p:cNvGrpSpPr/>
          <p:nvPr/>
        </p:nvGrpSpPr>
        <p:grpSpPr>
          <a:xfrm>
            <a:off x="7102122" y="6216650"/>
            <a:ext cx="9814278" cy="670120"/>
            <a:chOff x="7102122" y="6216650"/>
            <a:chExt cx="9814278" cy="67012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89B149A-9CEE-4B26-57BA-7E0F7753A167}"/>
                </a:ext>
              </a:extLst>
            </p:cNvPr>
            <p:cNvGrpSpPr/>
            <p:nvPr/>
          </p:nvGrpSpPr>
          <p:grpSpPr>
            <a:xfrm>
              <a:off x="7846450" y="6216650"/>
              <a:ext cx="9069950" cy="670120"/>
              <a:chOff x="7846450" y="6216650"/>
              <a:chExt cx="9069950" cy="67012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43AAD0E6-2E78-04B6-E400-88088EBE39E2}"/>
                  </a:ext>
                </a:extLst>
              </p:cNvPr>
              <p:cNvSpPr/>
              <p:nvPr/>
            </p:nvSpPr>
            <p:spPr>
              <a:xfrm>
                <a:off x="7846450" y="6240802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4" name="TextBox 14">
                <a:extLst>
                  <a:ext uri="{FF2B5EF4-FFF2-40B4-BE49-F238E27FC236}">
                    <a16:creationId xmlns:a16="http://schemas.microsoft.com/office/drawing/2014/main" id="{A6AE0A28-3FF7-742B-3B7C-2CA36692C067}"/>
                  </a:ext>
                </a:extLst>
              </p:cNvPr>
              <p:cNvSpPr txBox="1"/>
              <p:nvPr/>
            </p:nvSpPr>
            <p:spPr>
              <a:xfrm>
                <a:off x="8640050" y="6216650"/>
                <a:ext cx="8276350" cy="6701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Provide an admin control panel.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BCC15630-14F4-7FBE-DE23-7E71CA85649B}"/>
                </a:ext>
              </a:extLst>
            </p:cNvPr>
            <p:cNvSpPr/>
            <p:nvPr/>
          </p:nvSpPr>
          <p:spPr>
            <a:xfrm rot="-8100000">
              <a:off x="7102122" y="6301544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27" name="Freeform 10">
            <a:extLst>
              <a:ext uri="{FF2B5EF4-FFF2-40B4-BE49-F238E27FC236}">
                <a16:creationId xmlns:a16="http://schemas.microsoft.com/office/drawing/2014/main" id="{05B85E2D-E492-1D33-2280-20C2C6436339}"/>
              </a:ext>
            </a:extLst>
          </p:cNvPr>
          <p:cNvSpPr/>
          <p:nvPr/>
        </p:nvSpPr>
        <p:spPr>
          <a:xfrm>
            <a:off x="18288000" y="11087100"/>
            <a:ext cx="4915469" cy="3153438"/>
          </a:xfrm>
          <a:custGeom>
            <a:avLst/>
            <a:gdLst/>
            <a:ahLst/>
            <a:cxnLst/>
            <a:rect l="l" t="t" r="r" b="b"/>
            <a:pathLst>
              <a:path w="7492373" h="4806609">
                <a:moveTo>
                  <a:pt x="0" y="0"/>
                </a:moveTo>
                <a:lnTo>
                  <a:pt x="7492373" y="0"/>
                </a:lnTo>
                <a:lnTo>
                  <a:pt x="7492373" y="4806610"/>
                </a:lnTo>
                <a:lnTo>
                  <a:pt x="0" y="48066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2770" t="-390" b="-390"/>
            </a:stretch>
          </a:blipFill>
        </p:spPr>
      </p:sp>
    </p:spTree>
    <p:extLst>
      <p:ext uri="{BB962C8B-B14F-4D97-AF65-F5344CB8AC3E}">
        <p14:creationId xmlns:p14="http://schemas.microsoft.com/office/powerpoint/2010/main" val="86827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8.64198E-7 L -1.25E-6 -0.4703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5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58025E-6 L 4.44444E-6 0.3648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24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5 -0.00741 L -0.26771 -0.3828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60" y="-1878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398008-D6CD-7FF5-4C17-3FC219B26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3B54D09-8418-6B18-79EC-6B2C0A3E0AC2}"/>
              </a:ext>
            </a:extLst>
          </p:cNvPr>
          <p:cNvSpPr/>
          <p:nvPr/>
        </p:nvSpPr>
        <p:spPr>
          <a:xfrm>
            <a:off x="-3180557" y="5902947"/>
            <a:ext cx="10505589" cy="8079753"/>
          </a:xfrm>
          <a:custGeom>
            <a:avLst/>
            <a:gdLst/>
            <a:ahLst/>
            <a:cxnLst/>
            <a:rect l="l" t="t" r="r" b="b"/>
            <a:pathLst>
              <a:path w="10505589" h="8079753">
                <a:moveTo>
                  <a:pt x="0" y="0"/>
                </a:moveTo>
                <a:lnTo>
                  <a:pt x="10505589" y="0"/>
                </a:lnTo>
                <a:lnTo>
                  <a:pt x="10505589" y="8079753"/>
                </a:lnTo>
                <a:lnTo>
                  <a:pt x="0" y="80797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94830E95-9224-DFCE-2A5C-4B59FE54A008}"/>
              </a:ext>
            </a:extLst>
          </p:cNvPr>
          <p:cNvSpPr/>
          <p:nvPr/>
        </p:nvSpPr>
        <p:spPr>
          <a:xfrm rot="-5400000" flipV="1">
            <a:off x="4477820" y="4499793"/>
            <a:ext cx="5684590" cy="9833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E04531D-519C-2B2F-089A-E8861F1034B3}"/>
              </a:ext>
            </a:extLst>
          </p:cNvPr>
          <p:cNvSpPr txBox="1"/>
          <p:nvPr/>
        </p:nvSpPr>
        <p:spPr>
          <a:xfrm>
            <a:off x="914400" y="1612726"/>
            <a:ext cx="5418606" cy="635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589"/>
              </a:lnSpc>
            </a:pPr>
            <a:r>
              <a:rPr lang="en-US" sz="6600" b="1" dirty="0">
                <a:latin typeface="Telegraf Bold"/>
                <a:ea typeface="Telegraf Bold"/>
                <a:cs typeface="Telegraf Bold"/>
                <a:sym typeface="Telegraf Bold"/>
              </a:rPr>
              <a:t>Related Work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1E6A469-C92A-DE77-1CF9-5977B09DB536}"/>
              </a:ext>
            </a:extLst>
          </p:cNvPr>
          <p:cNvGrpSpPr/>
          <p:nvPr/>
        </p:nvGrpSpPr>
        <p:grpSpPr>
          <a:xfrm>
            <a:off x="7100837" y="1720850"/>
            <a:ext cx="10958563" cy="1386598"/>
            <a:chOff x="7100837" y="1720850"/>
            <a:chExt cx="10958563" cy="1386598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27362FA-E32F-C0A9-E2E1-9D7027C05CC0}"/>
                </a:ext>
              </a:extLst>
            </p:cNvPr>
            <p:cNvSpPr/>
            <p:nvPr/>
          </p:nvSpPr>
          <p:spPr>
            <a:xfrm rot="-8100000">
              <a:off x="7100837" y="1760866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58D1F69-7EC7-B843-9CC7-26019789A8BE}"/>
                </a:ext>
              </a:extLst>
            </p:cNvPr>
            <p:cNvGrpSpPr/>
            <p:nvPr/>
          </p:nvGrpSpPr>
          <p:grpSpPr>
            <a:xfrm>
              <a:off x="7846450" y="1720850"/>
              <a:ext cx="10212950" cy="1386598"/>
              <a:chOff x="7846450" y="1720850"/>
              <a:chExt cx="10212950" cy="1386598"/>
            </a:xfrm>
          </p:grpSpPr>
          <p:sp>
            <p:nvSpPr>
              <p:cNvPr id="4" name="Freeform 4">
                <a:extLst>
                  <a:ext uri="{FF2B5EF4-FFF2-40B4-BE49-F238E27FC236}">
                    <a16:creationId xmlns:a16="http://schemas.microsoft.com/office/drawing/2014/main" id="{615E6995-A06E-988C-662F-C1BC288D245E}"/>
                  </a:ext>
                </a:extLst>
              </p:cNvPr>
              <p:cNvSpPr/>
              <p:nvPr/>
            </p:nvSpPr>
            <p:spPr>
              <a:xfrm>
                <a:off x="7846450" y="1727520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C656246A-DBE5-0476-FB19-235831CCD9B6}"/>
                  </a:ext>
                </a:extLst>
              </p:cNvPr>
              <p:cNvSpPr txBox="1"/>
              <p:nvPr/>
            </p:nvSpPr>
            <p:spPr>
              <a:xfrm>
                <a:off x="8640050" y="1720850"/>
                <a:ext cx="9419350" cy="138659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Inspired by modern HR and payroll management systems</a:t>
                </a:r>
                <a:endParaRPr lang="en-US" sz="3999" b="1" dirty="0"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3F23EE-1A19-04D5-95C9-038DDD738A27}"/>
              </a:ext>
            </a:extLst>
          </p:cNvPr>
          <p:cNvGrpSpPr/>
          <p:nvPr/>
        </p:nvGrpSpPr>
        <p:grpSpPr>
          <a:xfrm>
            <a:off x="7101266" y="3558980"/>
            <a:ext cx="8976933" cy="670120"/>
            <a:chOff x="7101266" y="3168650"/>
            <a:chExt cx="8976933" cy="67012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A3651F6-8E28-B89D-CC5C-C1C450D856E6}"/>
                </a:ext>
              </a:extLst>
            </p:cNvPr>
            <p:cNvGrpSpPr/>
            <p:nvPr/>
          </p:nvGrpSpPr>
          <p:grpSpPr>
            <a:xfrm>
              <a:off x="7846450" y="3168650"/>
              <a:ext cx="8231749" cy="670120"/>
              <a:chOff x="7846450" y="3168650"/>
              <a:chExt cx="8231749" cy="670120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87B69484-8FBA-C764-3944-A4309528C123}"/>
                  </a:ext>
                </a:extLst>
              </p:cNvPr>
              <p:cNvSpPr/>
              <p:nvPr/>
            </p:nvSpPr>
            <p:spPr>
              <a:xfrm>
                <a:off x="7846450" y="3231948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2" name="TextBox 12">
                <a:extLst>
                  <a:ext uri="{FF2B5EF4-FFF2-40B4-BE49-F238E27FC236}">
                    <a16:creationId xmlns:a16="http://schemas.microsoft.com/office/drawing/2014/main" id="{9C2C1EC5-CBDA-10F2-EE7E-95E1BDB2ACAD}"/>
                  </a:ext>
                </a:extLst>
              </p:cNvPr>
              <p:cNvSpPr txBox="1"/>
              <p:nvPr/>
            </p:nvSpPr>
            <p:spPr>
              <a:xfrm>
                <a:off x="8640050" y="3168650"/>
                <a:ext cx="7438149" cy="6701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Categorize roles with ID.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05420B7-8623-1C8C-9F24-A8D2C62C11A7}"/>
                </a:ext>
              </a:extLst>
            </p:cNvPr>
            <p:cNvSpPr/>
            <p:nvPr/>
          </p:nvSpPr>
          <p:spPr>
            <a:xfrm rot="-8100000">
              <a:off x="7101266" y="3274426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4" y="0"/>
                  </a:lnTo>
                  <a:lnTo>
                    <a:pt x="475354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51CC3C0-F7E4-A93C-B160-B9FAB3D3BA9F}"/>
              </a:ext>
            </a:extLst>
          </p:cNvPr>
          <p:cNvGrpSpPr/>
          <p:nvPr/>
        </p:nvGrpSpPr>
        <p:grpSpPr>
          <a:xfrm>
            <a:off x="7101694" y="5067300"/>
            <a:ext cx="8976504" cy="1376980"/>
            <a:chOff x="7101694" y="4692650"/>
            <a:chExt cx="8976504" cy="137698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1F34BF6-1D5E-8A56-27B3-3FC21A9F9EC3}"/>
                </a:ext>
              </a:extLst>
            </p:cNvPr>
            <p:cNvGrpSpPr/>
            <p:nvPr/>
          </p:nvGrpSpPr>
          <p:grpSpPr>
            <a:xfrm>
              <a:off x="7846450" y="4692650"/>
              <a:ext cx="8231748" cy="1376980"/>
              <a:chOff x="7846450" y="4692650"/>
              <a:chExt cx="8231748" cy="1376980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428AF063-8D45-C359-065F-084F909C161B}"/>
                  </a:ext>
                </a:extLst>
              </p:cNvPr>
              <p:cNvSpPr/>
              <p:nvPr/>
            </p:nvSpPr>
            <p:spPr>
              <a:xfrm>
                <a:off x="7846450" y="4736375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DA80A367-C470-11A5-A886-2F73A3FED126}"/>
                  </a:ext>
                </a:extLst>
              </p:cNvPr>
              <p:cNvSpPr txBox="1"/>
              <p:nvPr/>
            </p:nvSpPr>
            <p:spPr>
              <a:xfrm>
                <a:off x="8640050" y="4692650"/>
                <a:ext cx="7438148" cy="137698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Uses standard CRUD operations similar to ERP solutions</a:t>
                </a:r>
                <a:endParaRPr lang="en-US" sz="3999" b="1" dirty="0"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2C0E501D-03F6-5EEB-F535-AA1419CCA13C}"/>
                </a:ext>
              </a:extLst>
            </p:cNvPr>
            <p:cNvSpPr/>
            <p:nvPr/>
          </p:nvSpPr>
          <p:spPr>
            <a:xfrm rot="-8100000">
              <a:off x="7101694" y="4787985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13F466A-396D-DB3F-BB86-A5B11E144FEB}"/>
              </a:ext>
            </a:extLst>
          </p:cNvPr>
          <p:cNvGrpSpPr/>
          <p:nvPr/>
        </p:nvGrpSpPr>
        <p:grpSpPr>
          <a:xfrm>
            <a:off x="7102122" y="6743700"/>
            <a:ext cx="9814278" cy="670120"/>
            <a:chOff x="7102122" y="6216650"/>
            <a:chExt cx="9814278" cy="67012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573ECC1-EF5B-0D36-62F9-6CE34A711631}"/>
                </a:ext>
              </a:extLst>
            </p:cNvPr>
            <p:cNvGrpSpPr/>
            <p:nvPr/>
          </p:nvGrpSpPr>
          <p:grpSpPr>
            <a:xfrm>
              <a:off x="7846450" y="6216650"/>
              <a:ext cx="9069950" cy="670120"/>
              <a:chOff x="7846450" y="6216650"/>
              <a:chExt cx="9069950" cy="67012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36A0B1F7-0367-54AE-C13F-BF087515BF50}"/>
                  </a:ext>
                </a:extLst>
              </p:cNvPr>
              <p:cNvSpPr/>
              <p:nvPr/>
            </p:nvSpPr>
            <p:spPr>
              <a:xfrm>
                <a:off x="7846450" y="6240802"/>
                <a:ext cx="578575" cy="578575"/>
              </a:xfrm>
              <a:custGeom>
                <a:avLst/>
                <a:gdLst/>
                <a:ahLst/>
                <a:cxnLst/>
                <a:rect l="l" t="t" r="r" b="b"/>
                <a:pathLst>
                  <a:path w="578575" h="578575">
                    <a:moveTo>
                      <a:pt x="0" y="0"/>
                    </a:moveTo>
                    <a:lnTo>
                      <a:pt x="578575" y="0"/>
                    </a:lnTo>
                    <a:lnTo>
                      <a:pt x="578575" y="578575"/>
                    </a:lnTo>
                    <a:lnTo>
                      <a:pt x="0" y="578575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a:blipFill>
            </p:spPr>
          </p:sp>
          <p:sp>
            <p:nvSpPr>
              <p:cNvPr id="14" name="TextBox 14">
                <a:extLst>
                  <a:ext uri="{FF2B5EF4-FFF2-40B4-BE49-F238E27FC236}">
                    <a16:creationId xmlns:a16="http://schemas.microsoft.com/office/drawing/2014/main" id="{186A6902-485E-B386-8AE5-F7DCAABAFF99}"/>
                  </a:ext>
                </a:extLst>
              </p:cNvPr>
              <p:cNvSpPr txBox="1"/>
              <p:nvPr/>
            </p:nvSpPr>
            <p:spPr>
              <a:xfrm>
                <a:off x="8640050" y="6216650"/>
                <a:ext cx="8276350" cy="670120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5599"/>
                  </a:lnSpc>
                </a:pPr>
                <a:r>
                  <a:rPr lang="en-US" sz="4000" b="1" dirty="0">
                    <a:solidFill>
                      <a:srgbClr val="000000"/>
                    </a:solidFill>
                    <a:latin typeface="Times New Roman" panose="02020603050405020304" pitchFamily="18" charset="0"/>
                    <a:ea typeface="Open Sans Bold"/>
                    <a:cs typeface="Times New Roman" panose="02020603050405020304" pitchFamily="18" charset="0"/>
                    <a:sym typeface="Open Sans Bold"/>
                  </a:rPr>
                  <a:t>Provide an admin control panel.</a:t>
                </a:r>
                <a:endParaRPr lang="en-US" sz="3999" b="1" dirty="0">
                  <a:solidFill>
                    <a:srgbClr val="000000"/>
                  </a:solidFill>
                  <a:latin typeface="Times New Roman" panose="02020603050405020304" pitchFamily="18" charset="0"/>
                  <a:ea typeface="Roboto Condensed Bold"/>
                  <a:cs typeface="Times New Roman" panose="02020603050405020304" pitchFamily="18" charset="0"/>
                  <a:sym typeface="Roboto Condensed Bold"/>
                </a:endParaRPr>
              </a:p>
            </p:txBody>
          </p:sp>
        </p:grp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53120F10-CBD3-2FF2-613C-3B2809578389}"/>
                </a:ext>
              </a:extLst>
            </p:cNvPr>
            <p:cNvSpPr/>
            <p:nvPr/>
          </p:nvSpPr>
          <p:spPr>
            <a:xfrm rot="-8100000">
              <a:off x="7102122" y="6301544"/>
              <a:ext cx="475355" cy="475355"/>
            </a:xfrm>
            <a:custGeom>
              <a:avLst/>
              <a:gdLst/>
              <a:ahLst/>
              <a:cxnLst/>
              <a:rect l="l" t="t" r="r" b="b"/>
              <a:pathLst>
                <a:path w="475355" h="475355">
                  <a:moveTo>
                    <a:pt x="0" y="0"/>
                  </a:moveTo>
                  <a:lnTo>
                    <a:pt x="475355" y="0"/>
                  </a:lnTo>
                  <a:lnTo>
                    <a:pt x="475355" y="475355"/>
                  </a:lnTo>
                  <a:lnTo>
                    <a:pt x="0" y="4753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27" name="Freeform 10">
            <a:extLst>
              <a:ext uri="{FF2B5EF4-FFF2-40B4-BE49-F238E27FC236}">
                <a16:creationId xmlns:a16="http://schemas.microsoft.com/office/drawing/2014/main" id="{357C1BC0-E8C7-9528-BB94-C2BD4FF506CC}"/>
              </a:ext>
            </a:extLst>
          </p:cNvPr>
          <p:cNvSpPr/>
          <p:nvPr/>
        </p:nvSpPr>
        <p:spPr>
          <a:xfrm>
            <a:off x="13384821" y="7179553"/>
            <a:ext cx="4915469" cy="3153438"/>
          </a:xfrm>
          <a:custGeom>
            <a:avLst/>
            <a:gdLst/>
            <a:ahLst/>
            <a:cxnLst/>
            <a:rect l="l" t="t" r="r" b="b"/>
            <a:pathLst>
              <a:path w="7492373" h="4806609">
                <a:moveTo>
                  <a:pt x="0" y="0"/>
                </a:moveTo>
                <a:lnTo>
                  <a:pt x="7492373" y="0"/>
                </a:lnTo>
                <a:lnTo>
                  <a:pt x="7492373" y="4806610"/>
                </a:lnTo>
                <a:lnTo>
                  <a:pt x="0" y="48066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2770" t="-390" b="-390"/>
            </a:stretch>
          </a:blipFill>
        </p:spPr>
      </p:sp>
    </p:spTree>
    <p:extLst>
      <p:ext uri="{BB962C8B-B14F-4D97-AF65-F5344CB8AC3E}">
        <p14:creationId xmlns:p14="http://schemas.microsoft.com/office/powerpoint/2010/main" val="105703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63889E-6 -4.5679E-6 L 0.28794 0.315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92" y="1577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3795020" y="7780995"/>
            <a:ext cx="9422456" cy="7246725"/>
          </a:xfrm>
          <a:custGeom>
            <a:avLst/>
            <a:gdLst/>
            <a:ahLst/>
            <a:cxnLst/>
            <a:rect l="l" t="t" r="r" b="b"/>
            <a:pathLst>
              <a:path w="9422456" h="7246725">
                <a:moveTo>
                  <a:pt x="0" y="0"/>
                </a:moveTo>
                <a:lnTo>
                  <a:pt x="9422456" y="0"/>
                </a:lnTo>
                <a:lnTo>
                  <a:pt x="9422456" y="7246724"/>
                </a:lnTo>
                <a:lnTo>
                  <a:pt x="0" y="72467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86681DB-80BA-62F7-2C2A-5F22CEE958B6}"/>
              </a:ext>
            </a:extLst>
          </p:cNvPr>
          <p:cNvGrpSpPr/>
          <p:nvPr/>
        </p:nvGrpSpPr>
        <p:grpSpPr>
          <a:xfrm>
            <a:off x="-3755496" y="-2192094"/>
            <a:ext cx="11071872" cy="10658027"/>
            <a:chOff x="-3755496" y="-2192094"/>
            <a:chExt cx="11071872" cy="10658027"/>
          </a:xfrm>
        </p:grpSpPr>
        <p:sp>
          <p:nvSpPr>
            <p:cNvPr id="2" name="Freeform 2"/>
            <p:cNvSpPr/>
            <p:nvPr/>
          </p:nvSpPr>
          <p:spPr>
            <a:xfrm>
              <a:off x="-3755496" y="-2192094"/>
              <a:ext cx="10505589" cy="8079753"/>
            </a:xfrm>
            <a:custGeom>
              <a:avLst/>
              <a:gdLst/>
              <a:ahLst/>
              <a:cxnLst/>
              <a:rect l="l" t="t" r="r" b="b"/>
              <a:pathLst>
                <a:path w="10505589" h="8079753">
                  <a:moveTo>
                    <a:pt x="0" y="0"/>
                  </a:moveTo>
                  <a:lnTo>
                    <a:pt x="10505589" y="0"/>
                  </a:lnTo>
                  <a:lnTo>
                    <a:pt x="10505589" y="8079753"/>
                  </a:lnTo>
                  <a:lnTo>
                    <a:pt x="0" y="807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531875" y="1707934"/>
              <a:ext cx="6784501" cy="6757999"/>
              <a:chOff x="0" y="0"/>
              <a:chExt cx="6502400" cy="6477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16369" r="-16369"/>
                </a:stretch>
              </a:blip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solidFill>
                <a:srgbClr val="29A19C"/>
              </a:solidFill>
            </p:spPr>
          </p:sp>
        </p:grpSp>
      </p:grpSp>
      <p:sp>
        <p:nvSpPr>
          <p:cNvPr id="7" name="TextBox 7"/>
          <p:cNvSpPr txBox="1"/>
          <p:nvPr/>
        </p:nvSpPr>
        <p:spPr>
          <a:xfrm>
            <a:off x="7769185" y="3060719"/>
            <a:ext cx="10255790" cy="212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2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The Employee Management System was developed using the Incremental model. This approach allows early error detection, flexible feature addition, step by step integration.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69185" y="1631150"/>
            <a:ext cx="5032415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37"/>
              </a:lnSpc>
            </a:pPr>
            <a:r>
              <a:rPr lang="en-US" sz="66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Methodology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811 0.21373 L -2.36111E-6 2.3456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10" y="-106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398 -0.70864 L 9.72222E-7 1.7284E-6 " pathEditMode="relative" rAng="0" ptsTypes="AA">
                                      <p:cBhvr>
                                        <p:cTn id="8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03" y="3543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00F182-59E0-FC70-3057-01E05C90B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0B5399D5-8F2D-F9A9-4C3E-A6566D164196}"/>
              </a:ext>
            </a:extLst>
          </p:cNvPr>
          <p:cNvSpPr/>
          <p:nvPr/>
        </p:nvSpPr>
        <p:spPr>
          <a:xfrm>
            <a:off x="13795020" y="7780995"/>
            <a:ext cx="9422456" cy="7246725"/>
          </a:xfrm>
          <a:custGeom>
            <a:avLst/>
            <a:gdLst/>
            <a:ahLst/>
            <a:cxnLst/>
            <a:rect l="l" t="t" r="r" b="b"/>
            <a:pathLst>
              <a:path w="9422456" h="7246725">
                <a:moveTo>
                  <a:pt x="0" y="0"/>
                </a:moveTo>
                <a:lnTo>
                  <a:pt x="9422456" y="0"/>
                </a:lnTo>
                <a:lnTo>
                  <a:pt x="9422456" y="7246724"/>
                </a:lnTo>
                <a:lnTo>
                  <a:pt x="0" y="72467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E7E22BE-BD65-80C5-D308-9F591E47002B}"/>
              </a:ext>
            </a:extLst>
          </p:cNvPr>
          <p:cNvGrpSpPr/>
          <p:nvPr/>
        </p:nvGrpSpPr>
        <p:grpSpPr>
          <a:xfrm>
            <a:off x="-3755496" y="-2192094"/>
            <a:ext cx="11071872" cy="10658027"/>
            <a:chOff x="-3755496" y="-2192094"/>
            <a:chExt cx="11071872" cy="10658027"/>
          </a:xfrm>
        </p:grpSpPr>
        <p:sp>
          <p:nvSpPr>
            <p:cNvPr id="2" name="Freeform 2">
              <a:extLst>
                <a:ext uri="{FF2B5EF4-FFF2-40B4-BE49-F238E27FC236}">
                  <a16:creationId xmlns:a16="http://schemas.microsoft.com/office/drawing/2014/main" id="{5B39BA6C-6DCB-DD1A-5916-8B18F5DC84A1}"/>
                </a:ext>
              </a:extLst>
            </p:cNvPr>
            <p:cNvSpPr/>
            <p:nvPr/>
          </p:nvSpPr>
          <p:spPr>
            <a:xfrm>
              <a:off x="-3755496" y="-2192094"/>
              <a:ext cx="10505589" cy="8079753"/>
            </a:xfrm>
            <a:custGeom>
              <a:avLst/>
              <a:gdLst/>
              <a:ahLst/>
              <a:cxnLst/>
              <a:rect l="l" t="t" r="r" b="b"/>
              <a:pathLst>
                <a:path w="10505589" h="8079753">
                  <a:moveTo>
                    <a:pt x="0" y="0"/>
                  </a:moveTo>
                  <a:lnTo>
                    <a:pt x="10505589" y="0"/>
                  </a:lnTo>
                  <a:lnTo>
                    <a:pt x="10505589" y="8079753"/>
                  </a:lnTo>
                  <a:lnTo>
                    <a:pt x="0" y="8079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D72688BD-6E5E-671A-23DC-D45DAEF3F9D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1875" y="1707934"/>
              <a:ext cx="6784501" cy="6757999"/>
              <a:chOff x="0" y="0"/>
              <a:chExt cx="6502400" cy="6477000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9E95E518-3E07-3E0A-9346-CD5AC92DEC22}"/>
                  </a:ext>
                </a:extLst>
              </p:cNvPr>
              <p:cNvSpPr/>
              <p:nvPr/>
            </p:nvSpPr>
            <p:spPr>
              <a:xfrm>
                <a:off x="-23042" y="119185"/>
                <a:ext cx="6542159" cy="6244242"/>
              </a:xfrm>
              <a:custGeom>
                <a:avLst/>
                <a:gdLst/>
                <a:ahLst/>
                <a:cxnLst/>
                <a:rect l="l" t="t" r="r" b="b"/>
                <a:pathLst>
                  <a:path w="6542159" h="6244242">
                    <a:moveTo>
                      <a:pt x="3271080" y="4996"/>
                    </a:moveTo>
                    <a:cubicBezTo>
                      <a:pt x="2154117" y="0"/>
                      <a:pt x="1119857" y="593026"/>
                      <a:pt x="559929" y="1559521"/>
                    </a:cubicBezTo>
                    <a:cubicBezTo>
                      <a:pt x="0" y="2526015"/>
                      <a:pt x="0" y="3718228"/>
                      <a:pt x="559929" y="4684723"/>
                    </a:cubicBezTo>
                    <a:cubicBezTo>
                      <a:pt x="1119857" y="5651217"/>
                      <a:pt x="2154117" y="6244243"/>
                      <a:pt x="3271080" y="6239248"/>
                    </a:cubicBezTo>
                    <a:cubicBezTo>
                      <a:pt x="4388043" y="6244243"/>
                      <a:pt x="5422303" y="5651217"/>
                      <a:pt x="5982231" y="4684723"/>
                    </a:cubicBezTo>
                    <a:cubicBezTo>
                      <a:pt x="6542160" y="3718229"/>
                      <a:pt x="6542160" y="2526015"/>
                      <a:pt x="5982231" y="1559521"/>
                    </a:cubicBezTo>
                    <a:cubicBezTo>
                      <a:pt x="5422303" y="593027"/>
                      <a:pt x="4388043" y="1"/>
                      <a:pt x="3271080" y="4996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16369" r="-16369"/>
                </a:stretch>
              </a:blipFill>
            </p:spPr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CDB60533-E3ED-2BAE-8BCE-055C26A5A239}"/>
                  </a:ext>
                </a:extLst>
              </p:cNvPr>
              <p:cNvSpPr/>
              <p:nvPr/>
            </p:nvSpPr>
            <p:spPr>
              <a:xfrm>
                <a:off x="73038" y="66269"/>
                <a:ext cx="6350000" cy="6349987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87">
                    <a:moveTo>
                      <a:pt x="3175000" y="6349987"/>
                    </a:moveTo>
                    <a:cubicBezTo>
                      <a:pt x="1424279" y="6349987"/>
                      <a:pt x="0" y="4925733"/>
                      <a:pt x="0" y="3175038"/>
                    </a:cubicBezTo>
                    <a:cubicBezTo>
                      <a:pt x="0" y="1424317"/>
                      <a:pt x="1424292" y="0"/>
                      <a:pt x="3175000" y="0"/>
                    </a:cubicBezTo>
                    <a:cubicBezTo>
                      <a:pt x="4925733" y="0"/>
                      <a:pt x="6350000" y="1424330"/>
                      <a:pt x="6350000" y="3175038"/>
                    </a:cubicBezTo>
                    <a:cubicBezTo>
                      <a:pt x="6350000" y="4925720"/>
                      <a:pt x="4925733" y="6349987"/>
                      <a:pt x="3175000" y="6349987"/>
                    </a:cubicBezTo>
                    <a:close/>
                    <a:moveTo>
                      <a:pt x="3175000" y="115760"/>
                    </a:moveTo>
                    <a:cubicBezTo>
                      <a:pt x="1488135" y="115760"/>
                      <a:pt x="115760" y="1488148"/>
                      <a:pt x="115760" y="3175038"/>
                    </a:cubicBezTo>
                    <a:cubicBezTo>
                      <a:pt x="115760" y="4861915"/>
                      <a:pt x="1488135" y="6234265"/>
                      <a:pt x="3175000" y="6234265"/>
                    </a:cubicBezTo>
                    <a:cubicBezTo>
                      <a:pt x="4861852" y="6234265"/>
                      <a:pt x="6234265" y="4861890"/>
                      <a:pt x="6234265" y="3175038"/>
                    </a:cubicBezTo>
                    <a:cubicBezTo>
                      <a:pt x="6234265" y="1488148"/>
                      <a:pt x="4861852" y="115760"/>
                      <a:pt x="3175000" y="115760"/>
                    </a:cubicBezTo>
                    <a:close/>
                  </a:path>
                </a:pathLst>
              </a:custGeom>
              <a:solidFill>
                <a:srgbClr val="29A19C"/>
              </a:solidFill>
            </p:spPr>
          </p:sp>
        </p:grp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13ECA302-8A20-AA13-06DD-1ABA47033FC8}"/>
              </a:ext>
            </a:extLst>
          </p:cNvPr>
          <p:cNvSpPr txBox="1"/>
          <p:nvPr/>
        </p:nvSpPr>
        <p:spPr>
          <a:xfrm>
            <a:off x="7769185" y="3060719"/>
            <a:ext cx="10255790" cy="212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2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The Employee Management System was developed using the Incremental model. This approach allows early error detection, flexible feature addition, step by step integration.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3C8C81E-01D8-C650-1DB6-6FDA28DA2A17}"/>
              </a:ext>
            </a:extLst>
          </p:cNvPr>
          <p:cNvSpPr txBox="1"/>
          <p:nvPr/>
        </p:nvSpPr>
        <p:spPr>
          <a:xfrm>
            <a:off x="7769184" y="1631150"/>
            <a:ext cx="12042815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37"/>
              </a:lnSpc>
            </a:pPr>
            <a:r>
              <a:rPr lang="en-US" sz="66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Methodology(incremental model)</a:t>
            </a:r>
          </a:p>
        </p:txBody>
      </p:sp>
      <p:grpSp>
        <p:nvGrpSpPr>
          <p:cNvPr id="13" name="Group 11">
            <a:extLst>
              <a:ext uri="{FF2B5EF4-FFF2-40B4-BE49-F238E27FC236}">
                <a16:creationId xmlns:a16="http://schemas.microsoft.com/office/drawing/2014/main" id="{458375B9-B586-E10C-A933-7720BDAFD2D8}"/>
              </a:ext>
            </a:extLst>
          </p:cNvPr>
          <p:cNvGrpSpPr/>
          <p:nvPr/>
        </p:nvGrpSpPr>
        <p:grpSpPr>
          <a:xfrm>
            <a:off x="8534400" y="2893988"/>
            <a:ext cx="3381071" cy="735755"/>
            <a:chOff x="0" y="0"/>
            <a:chExt cx="4221572" cy="918657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0EAB82B4-B3F5-8334-F45D-4A15446D16A8}"/>
                </a:ext>
              </a:extLst>
            </p:cNvPr>
            <p:cNvSpPr/>
            <p:nvPr/>
          </p:nvSpPr>
          <p:spPr>
            <a:xfrm>
              <a:off x="0" y="0"/>
              <a:ext cx="4221572" cy="918657"/>
            </a:xfrm>
            <a:custGeom>
              <a:avLst/>
              <a:gdLst/>
              <a:ahLst/>
              <a:cxnLst/>
              <a:rect l="l" t="t" r="r" b="b"/>
              <a:pathLst>
                <a:path w="4221572" h="918657">
                  <a:moveTo>
                    <a:pt x="19320" y="0"/>
                  </a:moveTo>
                  <a:lnTo>
                    <a:pt x="4202252" y="0"/>
                  </a:lnTo>
                  <a:cubicBezTo>
                    <a:pt x="4212922" y="0"/>
                    <a:pt x="4221572" y="8650"/>
                    <a:pt x="4221572" y="19320"/>
                  </a:cubicBezTo>
                  <a:lnTo>
                    <a:pt x="4221572" y="899337"/>
                  </a:lnTo>
                  <a:cubicBezTo>
                    <a:pt x="4221572" y="910007"/>
                    <a:pt x="4212922" y="918657"/>
                    <a:pt x="4202252" y="918657"/>
                  </a:cubicBezTo>
                  <a:lnTo>
                    <a:pt x="19320" y="918657"/>
                  </a:lnTo>
                  <a:cubicBezTo>
                    <a:pt x="8650" y="918657"/>
                    <a:pt x="0" y="910007"/>
                    <a:pt x="0" y="899337"/>
                  </a:cubicBezTo>
                  <a:lnTo>
                    <a:pt x="0" y="19320"/>
                  </a:lnTo>
                  <a:cubicBezTo>
                    <a:pt x="0" y="8650"/>
                    <a:pt x="8650" y="0"/>
                    <a:pt x="19320" y="0"/>
                  </a:cubicBezTo>
                  <a:close/>
                </a:path>
              </a:pathLst>
            </a:custGeom>
            <a:grpFill/>
          </p:spPr>
        </p:sp>
        <p:sp>
          <p:nvSpPr>
            <p:cNvPr id="15" name="TextBox 13">
              <a:extLst>
                <a:ext uri="{FF2B5EF4-FFF2-40B4-BE49-F238E27FC236}">
                  <a16:creationId xmlns:a16="http://schemas.microsoft.com/office/drawing/2014/main" id="{E23AA434-4CB9-9437-DCBE-F4796139AB12}"/>
                </a:ext>
              </a:extLst>
            </p:cNvPr>
            <p:cNvSpPr txBox="1"/>
            <p:nvPr/>
          </p:nvSpPr>
          <p:spPr>
            <a:xfrm>
              <a:off x="0" y="-57150"/>
              <a:ext cx="4221572" cy="975807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868"/>
                </a:lnSpc>
              </a:pPr>
              <a:r>
                <a:rPr lang="en-US" sz="2763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Modelling</a:t>
              </a:r>
            </a:p>
          </p:txBody>
        </p:sp>
      </p:grpSp>
      <p:grpSp>
        <p:nvGrpSpPr>
          <p:cNvPr id="16" name="Group 14">
            <a:extLst>
              <a:ext uri="{FF2B5EF4-FFF2-40B4-BE49-F238E27FC236}">
                <a16:creationId xmlns:a16="http://schemas.microsoft.com/office/drawing/2014/main" id="{26C3E2BE-3174-F7C4-63B7-FD48A6629AED}"/>
              </a:ext>
            </a:extLst>
          </p:cNvPr>
          <p:cNvGrpSpPr/>
          <p:nvPr/>
        </p:nvGrpSpPr>
        <p:grpSpPr>
          <a:xfrm>
            <a:off x="8534400" y="4269033"/>
            <a:ext cx="3381071" cy="793414"/>
            <a:chOff x="0" y="0"/>
            <a:chExt cx="4221572" cy="99064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DA4A183C-7312-A5AC-B859-1E1156698002}"/>
                </a:ext>
              </a:extLst>
            </p:cNvPr>
            <p:cNvSpPr/>
            <p:nvPr/>
          </p:nvSpPr>
          <p:spPr>
            <a:xfrm>
              <a:off x="0" y="0"/>
              <a:ext cx="4221572" cy="990649"/>
            </a:xfrm>
            <a:custGeom>
              <a:avLst/>
              <a:gdLst/>
              <a:ahLst/>
              <a:cxnLst/>
              <a:rect l="l" t="t" r="r" b="b"/>
              <a:pathLst>
                <a:path w="4221572" h="990649">
                  <a:moveTo>
                    <a:pt x="19320" y="0"/>
                  </a:moveTo>
                  <a:lnTo>
                    <a:pt x="4202252" y="0"/>
                  </a:lnTo>
                  <a:cubicBezTo>
                    <a:pt x="4212922" y="0"/>
                    <a:pt x="4221572" y="8650"/>
                    <a:pt x="4221572" y="19320"/>
                  </a:cubicBezTo>
                  <a:lnTo>
                    <a:pt x="4221572" y="971329"/>
                  </a:lnTo>
                  <a:cubicBezTo>
                    <a:pt x="4221572" y="981999"/>
                    <a:pt x="4212922" y="990649"/>
                    <a:pt x="4202252" y="990649"/>
                  </a:cubicBezTo>
                  <a:lnTo>
                    <a:pt x="19320" y="990649"/>
                  </a:lnTo>
                  <a:cubicBezTo>
                    <a:pt x="8650" y="990649"/>
                    <a:pt x="0" y="981999"/>
                    <a:pt x="0" y="971329"/>
                  </a:cubicBezTo>
                  <a:lnTo>
                    <a:pt x="0" y="19320"/>
                  </a:lnTo>
                  <a:cubicBezTo>
                    <a:pt x="0" y="8650"/>
                    <a:pt x="8650" y="0"/>
                    <a:pt x="19320" y="0"/>
                  </a:cubicBezTo>
                  <a:close/>
                </a:path>
              </a:pathLst>
            </a:custGeom>
            <a:grpFill/>
          </p:spPr>
        </p:sp>
        <p:sp>
          <p:nvSpPr>
            <p:cNvPr id="18" name="TextBox 16">
              <a:extLst>
                <a:ext uri="{FF2B5EF4-FFF2-40B4-BE49-F238E27FC236}">
                  <a16:creationId xmlns:a16="http://schemas.microsoft.com/office/drawing/2014/main" id="{395CECE4-D34F-90A1-71B5-A112A6FE34CB}"/>
                </a:ext>
              </a:extLst>
            </p:cNvPr>
            <p:cNvSpPr txBox="1"/>
            <p:nvPr/>
          </p:nvSpPr>
          <p:spPr>
            <a:xfrm>
              <a:off x="0" y="-57150"/>
              <a:ext cx="4221572" cy="1047799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728"/>
                </a:lnSpc>
              </a:pPr>
              <a:r>
                <a:rPr lang="en-US" sz="2663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Requirements</a:t>
              </a:r>
            </a:p>
          </p:txBody>
        </p:sp>
      </p:grpSp>
      <p:grpSp>
        <p:nvGrpSpPr>
          <p:cNvPr id="19" name="Group 17">
            <a:extLst>
              <a:ext uri="{FF2B5EF4-FFF2-40B4-BE49-F238E27FC236}">
                <a16:creationId xmlns:a16="http://schemas.microsoft.com/office/drawing/2014/main" id="{151E4C5C-A9DB-1EE9-D422-E4B873584835}"/>
              </a:ext>
            </a:extLst>
          </p:cNvPr>
          <p:cNvGrpSpPr/>
          <p:nvPr/>
        </p:nvGrpSpPr>
        <p:grpSpPr>
          <a:xfrm>
            <a:off x="5117577" y="5498312"/>
            <a:ext cx="2950058" cy="950757"/>
            <a:chOff x="0" y="0"/>
            <a:chExt cx="3683414" cy="1187106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808DF662-555E-3E36-38D8-9557897E7BE8}"/>
                </a:ext>
              </a:extLst>
            </p:cNvPr>
            <p:cNvSpPr/>
            <p:nvPr/>
          </p:nvSpPr>
          <p:spPr>
            <a:xfrm>
              <a:off x="0" y="0"/>
              <a:ext cx="3683414" cy="1187106"/>
            </a:xfrm>
            <a:custGeom>
              <a:avLst/>
              <a:gdLst/>
              <a:ahLst/>
              <a:cxnLst/>
              <a:rect l="l" t="t" r="r" b="b"/>
              <a:pathLst>
                <a:path w="3683414" h="1187106">
                  <a:moveTo>
                    <a:pt x="22143" y="0"/>
                  </a:moveTo>
                  <a:lnTo>
                    <a:pt x="3661271" y="0"/>
                  </a:lnTo>
                  <a:cubicBezTo>
                    <a:pt x="3673500" y="0"/>
                    <a:pt x="3683414" y="9914"/>
                    <a:pt x="3683414" y="22143"/>
                  </a:cubicBezTo>
                  <a:lnTo>
                    <a:pt x="3683414" y="1164963"/>
                  </a:lnTo>
                  <a:cubicBezTo>
                    <a:pt x="3683414" y="1170836"/>
                    <a:pt x="3681081" y="1176468"/>
                    <a:pt x="3676929" y="1180620"/>
                  </a:cubicBezTo>
                  <a:cubicBezTo>
                    <a:pt x="3672776" y="1184773"/>
                    <a:pt x="3667144" y="1187106"/>
                    <a:pt x="3661271" y="1187106"/>
                  </a:cubicBezTo>
                  <a:lnTo>
                    <a:pt x="22143" y="1187106"/>
                  </a:lnTo>
                  <a:cubicBezTo>
                    <a:pt x="9914" y="1187106"/>
                    <a:pt x="0" y="1177192"/>
                    <a:pt x="0" y="1164963"/>
                  </a:cubicBezTo>
                  <a:lnTo>
                    <a:pt x="0" y="22143"/>
                  </a:lnTo>
                  <a:cubicBezTo>
                    <a:pt x="0" y="9914"/>
                    <a:pt x="9914" y="0"/>
                    <a:pt x="22143" y="0"/>
                  </a:cubicBezTo>
                  <a:close/>
                </a:path>
              </a:pathLst>
            </a:custGeom>
            <a:grpFill/>
          </p:spPr>
        </p:sp>
        <p:sp>
          <p:nvSpPr>
            <p:cNvPr id="21" name="TextBox 19">
              <a:extLst>
                <a:ext uri="{FF2B5EF4-FFF2-40B4-BE49-F238E27FC236}">
                  <a16:creationId xmlns:a16="http://schemas.microsoft.com/office/drawing/2014/main" id="{3E916124-7428-EE1F-C810-7730CF5E9843}"/>
                </a:ext>
              </a:extLst>
            </p:cNvPr>
            <p:cNvSpPr txBox="1"/>
            <p:nvPr/>
          </p:nvSpPr>
          <p:spPr>
            <a:xfrm>
              <a:off x="0" y="-47625"/>
              <a:ext cx="3683414" cy="1234731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271"/>
                </a:lnSpc>
              </a:pPr>
              <a:r>
                <a:rPr lang="en-US" sz="2336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Increment 1 :</a:t>
              </a:r>
            </a:p>
            <a:p>
              <a:pPr algn="ctr">
                <a:lnSpc>
                  <a:spcPts val="3271"/>
                </a:lnSpc>
              </a:pPr>
              <a:r>
                <a:rPr lang="en-US" sz="2336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Admin Table</a:t>
              </a:r>
            </a:p>
          </p:txBody>
        </p:sp>
      </p:grpSp>
      <p:grpSp>
        <p:nvGrpSpPr>
          <p:cNvPr id="22" name="Group 20">
            <a:extLst>
              <a:ext uri="{FF2B5EF4-FFF2-40B4-BE49-F238E27FC236}">
                <a16:creationId xmlns:a16="http://schemas.microsoft.com/office/drawing/2014/main" id="{AAB15252-F82A-A4C8-5F77-F455944A492B}"/>
              </a:ext>
            </a:extLst>
          </p:cNvPr>
          <p:cNvGrpSpPr/>
          <p:nvPr/>
        </p:nvGrpSpPr>
        <p:grpSpPr>
          <a:xfrm>
            <a:off x="8498567" y="7014869"/>
            <a:ext cx="3527354" cy="871831"/>
            <a:chOff x="0" y="0"/>
            <a:chExt cx="4404219" cy="108856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52765714-50E3-D57A-D81B-23DE2392ABE2}"/>
                </a:ext>
              </a:extLst>
            </p:cNvPr>
            <p:cNvSpPr/>
            <p:nvPr/>
          </p:nvSpPr>
          <p:spPr>
            <a:xfrm>
              <a:off x="0" y="0"/>
              <a:ext cx="4404219" cy="1088560"/>
            </a:xfrm>
            <a:custGeom>
              <a:avLst/>
              <a:gdLst/>
              <a:ahLst/>
              <a:cxnLst/>
              <a:rect l="l" t="t" r="r" b="b"/>
              <a:pathLst>
                <a:path w="4404219" h="1088560">
                  <a:moveTo>
                    <a:pt x="18519" y="0"/>
                  </a:moveTo>
                  <a:lnTo>
                    <a:pt x="4385701" y="0"/>
                  </a:lnTo>
                  <a:cubicBezTo>
                    <a:pt x="4395928" y="0"/>
                    <a:pt x="4404219" y="8291"/>
                    <a:pt x="4404219" y="18519"/>
                  </a:cubicBezTo>
                  <a:lnTo>
                    <a:pt x="4404219" y="1070041"/>
                  </a:lnTo>
                  <a:cubicBezTo>
                    <a:pt x="4404219" y="1074953"/>
                    <a:pt x="4402268" y="1079663"/>
                    <a:pt x="4398795" y="1083136"/>
                  </a:cubicBezTo>
                  <a:cubicBezTo>
                    <a:pt x="4395322" y="1086609"/>
                    <a:pt x="4390612" y="1088560"/>
                    <a:pt x="4385701" y="1088560"/>
                  </a:cubicBezTo>
                  <a:lnTo>
                    <a:pt x="18519" y="1088560"/>
                  </a:lnTo>
                  <a:cubicBezTo>
                    <a:pt x="8291" y="1088560"/>
                    <a:pt x="0" y="1080269"/>
                    <a:pt x="0" y="1070041"/>
                  </a:cubicBezTo>
                  <a:lnTo>
                    <a:pt x="0" y="18519"/>
                  </a:lnTo>
                  <a:cubicBezTo>
                    <a:pt x="0" y="8291"/>
                    <a:pt x="8291" y="0"/>
                    <a:pt x="18519" y="0"/>
                  </a:cubicBezTo>
                  <a:close/>
                </a:path>
              </a:pathLst>
            </a:custGeom>
            <a:grpFill/>
          </p:spPr>
        </p:sp>
        <p:sp>
          <p:nvSpPr>
            <p:cNvPr id="24" name="TextBox 22">
              <a:extLst>
                <a:ext uri="{FF2B5EF4-FFF2-40B4-BE49-F238E27FC236}">
                  <a16:creationId xmlns:a16="http://schemas.microsoft.com/office/drawing/2014/main" id="{680DD294-34C5-4363-A7A1-2521AC713789}"/>
                </a:ext>
              </a:extLst>
            </p:cNvPr>
            <p:cNvSpPr txBox="1"/>
            <p:nvPr/>
          </p:nvSpPr>
          <p:spPr>
            <a:xfrm>
              <a:off x="0" y="-57150"/>
              <a:ext cx="4404219" cy="1145710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610"/>
                </a:lnSpc>
              </a:pPr>
              <a:r>
                <a:rPr lang="en-US" sz="2578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Integration &amp; Testing</a:t>
              </a:r>
            </a:p>
          </p:txBody>
        </p:sp>
      </p:grpSp>
      <p:grpSp>
        <p:nvGrpSpPr>
          <p:cNvPr id="25" name="Group 23">
            <a:extLst>
              <a:ext uri="{FF2B5EF4-FFF2-40B4-BE49-F238E27FC236}">
                <a16:creationId xmlns:a16="http://schemas.microsoft.com/office/drawing/2014/main" id="{5EEB54D7-1133-699B-B51D-0427F565332F}"/>
              </a:ext>
            </a:extLst>
          </p:cNvPr>
          <p:cNvGrpSpPr/>
          <p:nvPr/>
        </p:nvGrpSpPr>
        <p:grpSpPr>
          <a:xfrm>
            <a:off x="8498567" y="8443910"/>
            <a:ext cx="3527354" cy="890590"/>
            <a:chOff x="0" y="0"/>
            <a:chExt cx="4404219" cy="111198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AA1A2849-9C58-3F05-F3FC-7E6022C43782}"/>
                </a:ext>
              </a:extLst>
            </p:cNvPr>
            <p:cNvSpPr/>
            <p:nvPr/>
          </p:nvSpPr>
          <p:spPr>
            <a:xfrm>
              <a:off x="0" y="0"/>
              <a:ext cx="4404219" cy="1111982"/>
            </a:xfrm>
            <a:custGeom>
              <a:avLst/>
              <a:gdLst/>
              <a:ahLst/>
              <a:cxnLst/>
              <a:rect l="l" t="t" r="r" b="b"/>
              <a:pathLst>
                <a:path w="4404219" h="1111982">
                  <a:moveTo>
                    <a:pt x="18519" y="0"/>
                  </a:moveTo>
                  <a:lnTo>
                    <a:pt x="4385701" y="0"/>
                  </a:lnTo>
                  <a:cubicBezTo>
                    <a:pt x="4395928" y="0"/>
                    <a:pt x="4404219" y="8291"/>
                    <a:pt x="4404219" y="18519"/>
                  </a:cubicBezTo>
                  <a:lnTo>
                    <a:pt x="4404219" y="1093464"/>
                  </a:lnTo>
                  <a:cubicBezTo>
                    <a:pt x="4404219" y="1103691"/>
                    <a:pt x="4395928" y="1111982"/>
                    <a:pt x="4385701" y="1111982"/>
                  </a:cubicBezTo>
                  <a:lnTo>
                    <a:pt x="18519" y="1111982"/>
                  </a:lnTo>
                  <a:cubicBezTo>
                    <a:pt x="13607" y="1111982"/>
                    <a:pt x="8897" y="1110031"/>
                    <a:pt x="5424" y="1106558"/>
                  </a:cubicBezTo>
                  <a:cubicBezTo>
                    <a:pt x="1951" y="1103085"/>
                    <a:pt x="0" y="1098375"/>
                    <a:pt x="0" y="1093464"/>
                  </a:cubicBezTo>
                  <a:lnTo>
                    <a:pt x="0" y="18519"/>
                  </a:lnTo>
                  <a:cubicBezTo>
                    <a:pt x="0" y="8291"/>
                    <a:pt x="8291" y="0"/>
                    <a:pt x="18519" y="0"/>
                  </a:cubicBezTo>
                  <a:close/>
                </a:path>
              </a:pathLst>
            </a:custGeom>
            <a:grpFill/>
          </p:spPr>
        </p:sp>
        <p:sp>
          <p:nvSpPr>
            <p:cNvPr id="27" name="TextBox 25">
              <a:extLst>
                <a:ext uri="{FF2B5EF4-FFF2-40B4-BE49-F238E27FC236}">
                  <a16:creationId xmlns:a16="http://schemas.microsoft.com/office/drawing/2014/main" id="{0EE28965-4B32-F0EE-2E40-048239FEDC71}"/>
                </a:ext>
              </a:extLst>
            </p:cNvPr>
            <p:cNvSpPr txBox="1"/>
            <p:nvPr/>
          </p:nvSpPr>
          <p:spPr>
            <a:xfrm>
              <a:off x="0" y="-47625"/>
              <a:ext cx="4404219" cy="1159607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293"/>
                </a:lnSpc>
              </a:pPr>
              <a:r>
                <a:rPr lang="en-US" sz="2352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Deployment &amp; Feedback</a:t>
              </a:r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F8960B28-560A-2989-C904-E83C1BA308E8}"/>
              </a:ext>
            </a:extLst>
          </p:cNvPr>
          <p:cNvGrpSpPr/>
          <p:nvPr/>
        </p:nvGrpSpPr>
        <p:grpSpPr>
          <a:xfrm>
            <a:off x="8534400" y="5551698"/>
            <a:ext cx="3381071" cy="900120"/>
            <a:chOff x="0" y="0"/>
            <a:chExt cx="4221572" cy="112388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C26AAD89-FEBC-2491-04A8-88F98912283C}"/>
                </a:ext>
              </a:extLst>
            </p:cNvPr>
            <p:cNvSpPr/>
            <p:nvPr/>
          </p:nvSpPr>
          <p:spPr>
            <a:xfrm>
              <a:off x="0" y="0"/>
              <a:ext cx="4221572" cy="1123881"/>
            </a:xfrm>
            <a:custGeom>
              <a:avLst/>
              <a:gdLst/>
              <a:ahLst/>
              <a:cxnLst/>
              <a:rect l="l" t="t" r="r" b="b"/>
              <a:pathLst>
                <a:path w="4221572" h="1123881">
                  <a:moveTo>
                    <a:pt x="19320" y="0"/>
                  </a:moveTo>
                  <a:lnTo>
                    <a:pt x="4202252" y="0"/>
                  </a:lnTo>
                  <a:cubicBezTo>
                    <a:pt x="4212922" y="0"/>
                    <a:pt x="4221572" y="8650"/>
                    <a:pt x="4221572" y="19320"/>
                  </a:cubicBezTo>
                  <a:lnTo>
                    <a:pt x="4221572" y="1104560"/>
                  </a:lnTo>
                  <a:cubicBezTo>
                    <a:pt x="4221572" y="1115231"/>
                    <a:pt x="4212922" y="1123881"/>
                    <a:pt x="4202252" y="1123881"/>
                  </a:cubicBezTo>
                  <a:lnTo>
                    <a:pt x="19320" y="1123881"/>
                  </a:lnTo>
                  <a:cubicBezTo>
                    <a:pt x="8650" y="1123881"/>
                    <a:pt x="0" y="1115231"/>
                    <a:pt x="0" y="1104560"/>
                  </a:cubicBezTo>
                  <a:lnTo>
                    <a:pt x="0" y="19320"/>
                  </a:lnTo>
                  <a:cubicBezTo>
                    <a:pt x="0" y="8650"/>
                    <a:pt x="8650" y="0"/>
                    <a:pt x="19320" y="0"/>
                  </a:cubicBezTo>
                  <a:close/>
                </a:path>
              </a:pathLst>
            </a:custGeom>
            <a:grpFill/>
          </p:spPr>
        </p:sp>
        <p:sp>
          <p:nvSpPr>
            <p:cNvPr id="30" name="TextBox 28">
              <a:extLst>
                <a:ext uri="{FF2B5EF4-FFF2-40B4-BE49-F238E27FC236}">
                  <a16:creationId xmlns:a16="http://schemas.microsoft.com/office/drawing/2014/main" id="{B8908F03-B9ED-71AF-5CA4-B0319087D7FE}"/>
                </a:ext>
              </a:extLst>
            </p:cNvPr>
            <p:cNvSpPr txBox="1"/>
            <p:nvPr/>
          </p:nvSpPr>
          <p:spPr>
            <a:xfrm>
              <a:off x="0" y="-47625"/>
              <a:ext cx="4221572" cy="1171505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131"/>
                </a:lnSpc>
              </a:pPr>
              <a:r>
                <a:rPr lang="en-US" sz="2236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Increment 2 :</a:t>
              </a:r>
            </a:p>
            <a:p>
              <a:pPr algn="ctr">
                <a:lnSpc>
                  <a:spcPts val="3131"/>
                </a:lnSpc>
              </a:pPr>
              <a:r>
                <a:rPr lang="en-US" sz="2236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Employee Table</a:t>
              </a:r>
            </a:p>
          </p:txBody>
        </p:sp>
      </p:grpSp>
      <p:grpSp>
        <p:nvGrpSpPr>
          <p:cNvPr id="31" name="Group 29">
            <a:extLst>
              <a:ext uri="{FF2B5EF4-FFF2-40B4-BE49-F238E27FC236}">
                <a16:creationId xmlns:a16="http://schemas.microsoft.com/office/drawing/2014/main" id="{EFFF0854-CDF5-B367-486D-709EEB6CA9B0}"/>
              </a:ext>
            </a:extLst>
          </p:cNvPr>
          <p:cNvGrpSpPr/>
          <p:nvPr/>
        </p:nvGrpSpPr>
        <p:grpSpPr>
          <a:xfrm>
            <a:off x="12375674" y="5551698"/>
            <a:ext cx="3256482" cy="963402"/>
            <a:chOff x="0" y="0"/>
            <a:chExt cx="4066011" cy="1202895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CB05DCA7-0CA7-6E5C-7450-C6DF9B650DB2}"/>
                </a:ext>
              </a:extLst>
            </p:cNvPr>
            <p:cNvSpPr/>
            <p:nvPr/>
          </p:nvSpPr>
          <p:spPr>
            <a:xfrm>
              <a:off x="0" y="0"/>
              <a:ext cx="4066011" cy="1202895"/>
            </a:xfrm>
            <a:custGeom>
              <a:avLst/>
              <a:gdLst/>
              <a:ahLst/>
              <a:cxnLst/>
              <a:rect l="l" t="t" r="r" b="b"/>
              <a:pathLst>
                <a:path w="4066011" h="1202895">
                  <a:moveTo>
                    <a:pt x="20059" y="0"/>
                  </a:moveTo>
                  <a:lnTo>
                    <a:pt x="4045952" y="0"/>
                  </a:lnTo>
                  <a:cubicBezTo>
                    <a:pt x="4057030" y="0"/>
                    <a:pt x="4066011" y="8981"/>
                    <a:pt x="4066011" y="20059"/>
                  </a:cubicBezTo>
                  <a:lnTo>
                    <a:pt x="4066011" y="1182835"/>
                  </a:lnTo>
                  <a:cubicBezTo>
                    <a:pt x="4066011" y="1188155"/>
                    <a:pt x="4063898" y="1193258"/>
                    <a:pt x="4060136" y="1197019"/>
                  </a:cubicBezTo>
                  <a:cubicBezTo>
                    <a:pt x="4056374" y="1200781"/>
                    <a:pt x="4051272" y="1202895"/>
                    <a:pt x="4045952" y="1202895"/>
                  </a:cubicBezTo>
                  <a:lnTo>
                    <a:pt x="20059" y="1202895"/>
                  </a:lnTo>
                  <a:cubicBezTo>
                    <a:pt x="8981" y="1202895"/>
                    <a:pt x="0" y="1193914"/>
                    <a:pt x="0" y="1182835"/>
                  </a:cubicBezTo>
                  <a:lnTo>
                    <a:pt x="0" y="20059"/>
                  </a:lnTo>
                  <a:cubicBezTo>
                    <a:pt x="0" y="8981"/>
                    <a:pt x="8981" y="0"/>
                    <a:pt x="20059" y="0"/>
                  </a:cubicBezTo>
                  <a:close/>
                </a:path>
              </a:pathLst>
            </a:custGeom>
            <a:grpFill/>
          </p:spPr>
        </p:sp>
        <p:sp>
          <p:nvSpPr>
            <p:cNvPr id="33" name="TextBox 31">
              <a:extLst>
                <a:ext uri="{FF2B5EF4-FFF2-40B4-BE49-F238E27FC236}">
                  <a16:creationId xmlns:a16="http://schemas.microsoft.com/office/drawing/2014/main" id="{DE3F561B-FD97-9E96-D1A3-FC4166A7824B}"/>
                </a:ext>
              </a:extLst>
            </p:cNvPr>
            <p:cNvSpPr txBox="1"/>
            <p:nvPr/>
          </p:nvSpPr>
          <p:spPr>
            <a:xfrm>
              <a:off x="0" y="-57150"/>
              <a:ext cx="4066011" cy="1260045"/>
            </a:xfrm>
            <a:prstGeom prst="rect">
              <a:avLst/>
            </a:prstGeom>
            <a:grpFill/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352"/>
                </a:lnSpc>
              </a:pPr>
              <a:r>
                <a:rPr lang="en-US" sz="2394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Increment 3 :</a:t>
              </a:r>
            </a:p>
            <a:p>
              <a:pPr algn="ctr">
                <a:lnSpc>
                  <a:spcPts val="3352"/>
                </a:lnSpc>
              </a:pPr>
              <a:r>
                <a:rPr lang="en-US" sz="2394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Category Table</a:t>
              </a:r>
            </a:p>
          </p:txBody>
        </p:sp>
      </p:grpSp>
      <p:grpSp>
        <p:nvGrpSpPr>
          <p:cNvPr id="10" name="Group 8">
            <a:extLst>
              <a:ext uri="{FF2B5EF4-FFF2-40B4-BE49-F238E27FC236}">
                <a16:creationId xmlns:a16="http://schemas.microsoft.com/office/drawing/2014/main" id="{F30B9BFA-FAE2-C719-7D9D-980994C0925E}"/>
              </a:ext>
            </a:extLst>
          </p:cNvPr>
          <p:cNvGrpSpPr/>
          <p:nvPr/>
        </p:nvGrpSpPr>
        <p:grpSpPr>
          <a:xfrm>
            <a:off x="8610600" y="1213250"/>
            <a:ext cx="3381071" cy="882250"/>
            <a:chOff x="0" y="-47625"/>
            <a:chExt cx="4221572" cy="1101569"/>
          </a:xfrm>
        </p:grpSpPr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EBAB49E0-8617-04AA-4DDB-703B61A86B7E}"/>
                </a:ext>
              </a:extLst>
            </p:cNvPr>
            <p:cNvSpPr/>
            <p:nvPr/>
          </p:nvSpPr>
          <p:spPr>
            <a:xfrm>
              <a:off x="0" y="0"/>
              <a:ext cx="4221572" cy="1053941"/>
            </a:xfrm>
            <a:custGeom>
              <a:avLst/>
              <a:gdLst/>
              <a:ahLst/>
              <a:cxnLst/>
              <a:rect l="l" t="t" r="r" b="b"/>
              <a:pathLst>
                <a:path w="4221572" h="1053944">
                  <a:moveTo>
                    <a:pt x="19320" y="0"/>
                  </a:moveTo>
                  <a:lnTo>
                    <a:pt x="4202252" y="0"/>
                  </a:lnTo>
                  <a:cubicBezTo>
                    <a:pt x="4212922" y="0"/>
                    <a:pt x="4221572" y="8650"/>
                    <a:pt x="4221572" y="19320"/>
                  </a:cubicBezTo>
                  <a:lnTo>
                    <a:pt x="4221572" y="1034624"/>
                  </a:lnTo>
                  <a:cubicBezTo>
                    <a:pt x="4221572" y="1045294"/>
                    <a:pt x="4212922" y="1053944"/>
                    <a:pt x="4202252" y="1053944"/>
                  </a:cubicBezTo>
                  <a:lnTo>
                    <a:pt x="19320" y="1053944"/>
                  </a:lnTo>
                  <a:cubicBezTo>
                    <a:pt x="8650" y="1053944"/>
                    <a:pt x="0" y="1045294"/>
                    <a:pt x="0" y="1034624"/>
                  </a:cubicBezTo>
                  <a:lnTo>
                    <a:pt x="0" y="19320"/>
                  </a:lnTo>
                  <a:cubicBezTo>
                    <a:pt x="0" y="8650"/>
                    <a:pt x="8650" y="0"/>
                    <a:pt x="19320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</p:spPr>
        </p:sp>
        <p:sp>
          <p:nvSpPr>
            <p:cNvPr id="12" name="TextBox 10">
              <a:extLst>
                <a:ext uri="{FF2B5EF4-FFF2-40B4-BE49-F238E27FC236}">
                  <a16:creationId xmlns:a16="http://schemas.microsoft.com/office/drawing/2014/main" id="{474699A6-A7DF-F9A8-765A-0FF2318F8435}"/>
                </a:ext>
              </a:extLst>
            </p:cNvPr>
            <p:cNvSpPr txBox="1"/>
            <p:nvPr/>
          </p:nvSpPr>
          <p:spPr>
            <a:xfrm>
              <a:off x="0" y="-47625"/>
              <a:ext cx="4221572" cy="1101569"/>
            </a:xfrm>
            <a:prstGeom prst="rect">
              <a:avLst/>
            </a:prstGeom>
          </p:spPr>
          <p:txBody>
            <a:bodyPr lIns="21431" tIns="21431" rIns="21431" bIns="21431" rtlCol="0" anchor="ctr"/>
            <a:lstStyle/>
            <a:p>
              <a:pPr algn="ctr">
                <a:lnSpc>
                  <a:spcPts val="3647"/>
                </a:lnSpc>
              </a:pPr>
              <a:r>
                <a:rPr lang="en-US" sz="2605" b="1" dirty="0">
                  <a:solidFill>
                    <a:srgbClr val="FFFFFF"/>
                  </a:solidFill>
                  <a:latin typeface="TT Commons Pro Bold"/>
                  <a:ea typeface="TT Commons Pro Bold"/>
                  <a:cs typeface="TT Commons Pro Bold"/>
                  <a:sym typeface="TT Commons Pro Bold"/>
                </a:rPr>
                <a:t>Planning</a:t>
              </a:r>
            </a:p>
          </p:txBody>
        </p:sp>
      </p:grpSp>
      <p:sp>
        <p:nvSpPr>
          <p:cNvPr id="35" name="Freeform 33">
            <a:extLst>
              <a:ext uri="{FF2B5EF4-FFF2-40B4-BE49-F238E27FC236}">
                <a16:creationId xmlns:a16="http://schemas.microsoft.com/office/drawing/2014/main" id="{FE7457BF-E739-2BE0-1BF5-CFA518C719D8}"/>
              </a:ext>
            </a:extLst>
          </p:cNvPr>
          <p:cNvSpPr/>
          <p:nvPr/>
        </p:nvSpPr>
        <p:spPr>
          <a:xfrm>
            <a:off x="9960146" y="2403040"/>
            <a:ext cx="403054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36" name="TextBox 34">
            <a:extLst>
              <a:ext uri="{FF2B5EF4-FFF2-40B4-BE49-F238E27FC236}">
                <a16:creationId xmlns:a16="http://schemas.microsoft.com/office/drawing/2014/main" id="{6208754F-45FB-3650-D5EB-66F83C0BE313}"/>
              </a:ext>
            </a:extLst>
          </p:cNvPr>
          <p:cNvSpPr txBox="1"/>
          <p:nvPr/>
        </p:nvSpPr>
        <p:spPr>
          <a:xfrm>
            <a:off x="8964084" y="2398317"/>
            <a:ext cx="201527" cy="357394"/>
          </a:xfrm>
          <a:prstGeom prst="rect">
            <a:avLst/>
          </a:prstGeom>
        </p:spPr>
        <p:txBody>
          <a:bodyPr lIns="21431" tIns="21431" rIns="21431" bIns="21431" rtlCol="0" anchor="ctr"/>
          <a:lstStyle/>
          <a:p>
            <a:pPr algn="ctr">
              <a:lnSpc>
                <a:spcPts val="1020"/>
              </a:lnSpc>
            </a:pPr>
            <a:endParaRPr/>
          </a:p>
        </p:txBody>
      </p:sp>
      <p:sp>
        <p:nvSpPr>
          <p:cNvPr id="37" name="Freeform 33">
            <a:extLst>
              <a:ext uri="{FF2B5EF4-FFF2-40B4-BE49-F238E27FC236}">
                <a16:creationId xmlns:a16="http://schemas.microsoft.com/office/drawing/2014/main" id="{8EF55548-9D55-98D9-990B-10B667E7C227}"/>
              </a:ext>
            </a:extLst>
          </p:cNvPr>
          <p:cNvSpPr/>
          <p:nvPr/>
        </p:nvSpPr>
        <p:spPr>
          <a:xfrm>
            <a:off x="10009962" y="3794666"/>
            <a:ext cx="403054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38" name="Freeform 33">
            <a:extLst>
              <a:ext uri="{FF2B5EF4-FFF2-40B4-BE49-F238E27FC236}">
                <a16:creationId xmlns:a16="http://schemas.microsoft.com/office/drawing/2014/main" id="{B865A8A1-683F-6388-36E6-30FC1E702AC3}"/>
              </a:ext>
            </a:extLst>
          </p:cNvPr>
          <p:cNvSpPr/>
          <p:nvPr/>
        </p:nvSpPr>
        <p:spPr>
          <a:xfrm>
            <a:off x="10059778" y="5121447"/>
            <a:ext cx="403054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39" name="Freeform 33">
            <a:extLst>
              <a:ext uri="{FF2B5EF4-FFF2-40B4-BE49-F238E27FC236}">
                <a16:creationId xmlns:a16="http://schemas.microsoft.com/office/drawing/2014/main" id="{313A76BB-3E53-DEBD-9512-837819A92655}"/>
              </a:ext>
            </a:extLst>
          </p:cNvPr>
          <p:cNvSpPr/>
          <p:nvPr/>
        </p:nvSpPr>
        <p:spPr>
          <a:xfrm>
            <a:off x="10109594" y="6577918"/>
            <a:ext cx="403054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40" name="Freeform 33">
            <a:extLst>
              <a:ext uri="{FF2B5EF4-FFF2-40B4-BE49-F238E27FC236}">
                <a16:creationId xmlns:a16="http://schemas.microsoft.com/office/drawing/2014/main" id="{1C148E9A-4018-DE26-5FE4-626A36F01815}"/>
              </a:ext>
            </a:extLst>
          </p:cNvPr>
          <p:cNvSpPr/>
          <p:nvPr/>
        </p:nvSpPr>
        <p:spPr>
          <a:xfrm>
            <a:off x="10159410" y="7969544"/>
            <a:ext cx="403054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41" name="Freeform 33">
            <a:extLst>
              <a:ext uri="{FF2B5EF4-FFF2-40B4-BE49-F238E27FC236}">
                <a16:creationId xmlns:a16="http://schemas.microsoft.com/office/drawing/2014/main" id="{778B6DCF-F256-48F5-65EA-1AA1149088C3}"/>
              </a:ext>
            </a:extLst>
          </p:cNvPr>
          <p:cNvSpPr/>
          <p:nvPr/>
        </p:nvSpPr>
        <p:spPr>
          <a:xfrm rot="16200000">
            <a:off x="8131347" y="5676901"/>
            <a:ext cx="403053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sp>
        <p:nvSpPr>
          <p:cNvPr id="42" name="Freeform 33">
            <a:extLst>
              <a:ext uri="{FF2B5EF4-FFF2-40B4-BE49-F238E27FC236}">
                <a16:creationId xmlns:a16="http://schemas.microsoft.com/office/drawing/2014/main" id="{708BCC9A-2F9F-125D-686F-3A9E82FD7CA6}"/>
              </a:ext>
            </a:extLst>
          </p:cNvPr>
          <p:cNvSpPr/>
          <p:nvPr/>
        </p:nvSpPr>
        <p:spPr>
          <a:xfrm rot="16200000">
            <a:off x="11941347" y="5772985"/>
            <a:ext cx="403053" cy="40305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812800"/>
                </a:moveTo>
                <a:lnTo>
                  <a:pt x="0" y="406400"/>
                </a:lnTo>
                <a:lnTo>
                  <a:pt x="203200" y="406400"/>
                </a:lnTo>
                <a:lnTo>
                  <a:pt x="203200" y="0"/>
                </a:lnTo>
                <a:lnTo>
                  <a:pt x="609600" y="0"/>
                </a:lnTo>
                <a:lnTo>
                  <a:pt x="609600" y="406400"/>
                </a:lnTo>
                <a:lnTo>
                  <a:pt x="812800" y="406400"/>
                </a:lnTo>
                <a:lnTo>
                  <a:pt x="406400" y="812800"/>
                </a:lnTo>
                <a:close/>
              </a:path>
            </a:pathLst>
          </a:custGeom>
          <a:solidFill>
            <a:schemeClr val="tx1"/>
          </a:solidFill>
        </p:spPr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70FA771-E1B0-22A0-0FEC-F645136145B9}"/>
              </a:ext>
            </a:extLst>
          </p:cNvPr>
          <p:cNvGrpSpPr/>
          <p:nvPr/>
        </p:nvGrpSpPr>
        <p:grpSpPr>
          <a:xfrm>
            <a:off x="11996734" y="5905500"/>
            <a:ext cx="4310066" cy="1531937"/>
            <a:chOff x="10781979" y="5861205"/>
            <a:chExt cx="4310066" cy="1531937"/>
          </a:xfrm>
        </p:grpSpPr>
        <p:sp>
          <p:nvSpPr>
            <p:cNvPr id="48" name="AutoShape 42">
              <a:extLst>
                <a:ext uri="{FF2B5EF4-FFF2-40B4-BE49-F238E27FC236}">
                  <a16:creationId xmlns:a16="http://schemas.microsoft.com/office/drawing/2014/main" id="{C06C1536-F1B5-4107-BB72-3DE93EAC5D87}"/>
                </a:ext>
              </a:extLst>
            </p:cNvPr>
            <p:cNvSpPr/>
            <p:nvPr/>
          </p:nvSpPr>
          <p:spPr>
            <a:xfrm>
              <a:off x="14502599" y="5861205"/>
              <a:ext cx="589446" cy="4018"/>
            </a:xfrm>
            <a:prstGeom prst="line">
              <a:avLst/>
            </a:prstGeom>
            <a:ln w="66675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9" name="AutoShape 43">
              <a:extLst>
                <a:ext uri="{FF2B5EF4-FFF2-40B4-BE49-F238E27FC236}">
                  <a16:creationId xmlns:a16="http://schemas.microsoft.com/office/drawing/2014/main" id="{FC239F96-5320-CCE9-E00F-134E5CB4C350}"/>
                </a:ext>
              </a:extLst>
            </p:cNvPr>
            <p:cNvSpPr/>
            <p:nvPr/>
          </p:nvSpPr>
          <p:spPr>
            <a:xfrm flipH="1">
              <a:off x="15049179" y="5861683"/>
              <a:ext cx="33334" cy="1498123"/>
            </a:xfrm>
            <a:prstGeom prst="line">
              <a:avLst/>
            </a:prstGeom>
            <a:ln w="66675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0" name="AutoShape 47">
              <a:extLst>
                <a:ext uri="{FF2B5EF4-FFF2-40B4-BE49-F238E27FC236}">
                  <a16:creationId xmlns:a16="http://schemas.microsoft.com/office/drawing/2014/main" id="{30A25CD6-3E25-F0B2-1177-0A0F6D1765FF}"/>
                </a:ext>
              </a:extLst>
            </p:cNvPr>
            <p:cNvSpPr/>
            <p:nvPr/>
          </p:nvSpPr>
          <p:spPr>
            <a:xfrm flipV="1">
              <a:off x="10781979" y="7359805"/>
              <a:ext cx="4270781" cy="33337"/>
            </a:xfrm>
            <a:prstGeom prst="line">
              <a:avLst/>
            </a:prstGeom>
            <a:ln w="66675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11100E2-6520-C496-32B2-2E1FF256B783}"/>
              </a:ext>
            </a:extLst>
          </p:cNvPr>
          <p:cNvGrpSpPr/>
          <p:nvPr/>
        </p:nvGrpSpPr>
        <p:grpSpPr>
          <a:xfrm>
            <a:off x="6553200" y="4633887"/>
            <a:ext cx="1923642" cy="819509"/>
            <a:chOff x="5383496" y="4606420"/>
            <a:chExt cx="1923642" cy="819509"/>
          </a:xfrm>
        </p:grpSpPr>
        <p:sp>
          <p:nvSpPr>
            <p:cNvPr id="51" name="AutoShape 35"/>
            <p:cNvSpPr/>
            <p:nvPr/>
          </p:nvSpPr>
          <p:spPr>
            <a:xfrm>
              <a:off x="5422902" y="4639758"/>
              <a:ext cx="1884236" cy="8037"/>
            </a:xfrm>
            <a:prstGeom prst="line">
              <a:avLst/>
            </a:prstGeom>
            <a:ln w="66675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3" name="AutoShape 53"/>
            <p:cNvSpPr/>
            <p:nvPr/>
          </p:nvSpPr>
          <p:spPr>
            <a:xfrm>
              <a:off x="5383496" y="4606420"/>
              <a:ext cx="0" cy="819509"/>
            </a:xfrm>
            <a:prstGeom prst="line">
              <a:avLst/>
            </a:prstGeom>
            <a:ln w="66675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</p:grpSp>
    </p:spTree>
    <p:extLst>
      <p:ext uri="{BB962C8B-B14F-4D97-AF65-F5344CB8AC3E}">
        <p14:creationId xmlns:p14="http://schemas.microsoft.com/office/powerpoint/2010/main" val="2375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1016 -0.00124 L -0.10252 -0.15973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18" y="-79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9.72222E-7 1.7284E-6 L -0.22648 -0.4049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19" y="-2024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533400" y="419100"/>
            <a:ext cx="5524500" cy="1073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959"/>
              </a:lnSpc>
            </a:pPr>
            <a:r>
              <a:rPr lang="en-US" sz="6600" b="1" dirty="0"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E-R Diagram:</a:t>
            </a:r>
            <a:endParaRPr lang="en-US" sz="6399" b="1" dirty="0">
              <a:latin typeface="Times New Roman" panose="02020603050405020304" pitchFamily="18" charset="0"/>
              <a:ea typeface="Roboto Condensed Bold"/>
              <a:cs typeface="Times New Roman" panose="02020603050405020304" pitchFamily="18" charset="0"/>
              <a:sym typeface="Roboto Condensed Bold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ACF9D3-8607-53EB-3A27-5D1F50DF14FA}"/>
              </a:ext>
            </a:extLst>
          </p:cNvPr>
          <p:cNvGrpSpPr/>
          <p:nvPr/>
        </p:nvGrpSpPr>
        <p:grpSpPr>
          <a:xfrm>
            <a:off x="7010400" y="2135060"/>
            <a:ext cx="16211037" cy="12392622"/>
            <a:chOff x="7010400" y="2135060"/>
            <a:chExt cx="16211037" cy="12392622"/>
          </a:xfrm>
        </p:grpSpPr>
        <p:sp>
          <p:nvSpPr>
            <p:cNvPr id="10" name="Freeform 10"/>
            <p:cNvSpPr/>
            <p:nvPr/>
          </p:nvSpPr>
          <p:spPr>
            <a:xfrm rot="-5400000">
              <a:off x="12259600" y="3565844"/>
              <a:ext cx="12392622" cy="9531053"/>
            </a:xfrm>
            <a:custGeom>
              <a:avLst/>
              <a:gdLst/>
              <a:ahLst/>
              <a:cxnLst/>
              <a:rect l="l" t="t" r="r" b="b"/>
              <a:pathLst>
                <a:path w="12392622" h="9531053">
                  <a:moveTo>
                    <a:pt x="0" y="0"/>
                  </a:moveTo>
                  <a:lnTo>
                    <a:pt x="12392621" y="0"/>
                  </a:lnTo>
                  <a:lnTo>
                    <a:pt x="12392621" y="9531053"/>
                  </a:lnTo>
                  <a:lnTo>
                    <a:pt x="0" y="95310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08ADE64-1597-752F-3C4F-1F959B0A09BF}"/>
                </a:ext>
              </a:extLst>
            </p:cNvPr>
            <p:cNvGrpSpPr/>
            <p:nvPr/>
          </p:nvGrpSpPr>
          <p:grpSpPr>
            <a:xfrm>
              <a:off x="7010400" y="5467965"/>
              <a:ext cx="5456781" cy="4165779"/>
              <a:chOff x="9370956" y="5143500"/>
              <a:chExt cx="5456781" cy="4165779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38" name="TextBox 2">
                <a:extLst>
                  <a:ext uri="{FF2B5EF4-FFF2-40B4-BE49-F238E27FC236}">
                    <a16:creationId xmlns:a16="http://schemas.microsoft.com/office/drawing/2014/main" id="{79C09C3D-0506-9D97-1229-88A08FA460C9}"/>
                  </a:ext>
                </a:extLst>
              </p:cNvPr>
              <p:cNvSpPr txBox="1"/>
              <p:nvPr/>
            </p:nvSpPr>
            <p:spPr>
              <a:xfrm>
                <a:off x="13708856" y="7448550"/>
                <a:ext cx="85725" cy="95250"/>
              </a:xfrm>
              <a:prstGeom prst="rect">
                <a:avLst/>
              </a:prstGeom>
              <a:grp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ts val="1575"/>
                  </a:lnSpc>
                  <a:spcBef>
                    <a:spcPct val="0"/>
                  </a:spcBef>
                </a:pPr>
                <a:r>
                  <a:rPr lang="en-US" sz="1125">
                    <a:solidFill>
                      <a:srgbClr val="000000"/>
                    </a:solidFill>
                    <a:latin typeface="Canva Sans"/>
                    <a:ea typeface="Canva Sans"/>
                    <a:cs typeface="Canva Sans"/>
                    <a:sym typeface="Canva Sans"/>
                  </a:rPr>
                  <a:t>8</a:t>
                </a:r>
              </a:p>
            </p:txBody>
          </p:sp>
          <p:sp>
            <p:nvSpPr>
              <p:cNvPr id="39" name="AutoShape 19">
                <a:extLst>
                  <a:ext uri="{FF2B5EF4-FFF2-40B4-BE49-F238E27FC236}">
                    <a16:creationId xmlns:a16="http://schemas.microsoft.com/office/drawing/2014/main" id="{38DD1FB7-8084-5F5E-202C-41A4AF903179}"/>
                  </a:ext>
                </a:extLst>
              </p:cNvPr>
              <p:cNvSpPr/>
              <p:nvPr/>
            </p:nvSpPr>
            <p:spPr>
              <a:xfrm>
                <a:off x="13454792" y="6716284"/>
                <a:ext cx="665851" cy="23757"/>
              </a:xfrm>
              <a:prstGeom prst="line">
                <a:avLst/>
              </a:prstGeom>
              <a:grpFill/>
              <a:ln w="1905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</p:sp>
          <p:grpSp>
            <p:nvGrpSpPr>
              <p:cNvPr id="40" name="Group 20">
                <a:extLst>
                  <a:ext uri="{FF2B5EF4-FFF2-40B4-BE49-F238E27FC236}">
                    <a16:creationId xmlns:a16="http://schemas.microsoft.com/office/drawing/2014/main" id="{2D7AD449-2EB4-8916-C3C0-A947B521FC5C}"/>
                  </a:ext>
                </a:extLst>
              </p:cNvPr>
              <p:cNvGrpSpPr/>
              <p:nvPr/>
            </p:nvGrpSpPr>
            <p:grpSpPr>
              <a:xfrm>
                <a:off x="9370956" y="5143500"/>
                <a:ext cx="5455139" cy="4165779"/>
                <a:chOff x="0" y="0"/>
                <a:chExt cx="5108424" cy="3901013"/>
              </a:xfrm>
              <a:grpFill/>
            </p:grpSpPr>
            <p:sp>
              <p:nvSpPr>
                <p:cNvPr id="44" name="Freeform 21">
                  <a:extLst>
                    <a:ext uri="{FF2B5EF4-FFF2-40B4-BE49-F238E27FC236}">
                      <a16:creationId xmlns:a16="http://schemas.microsoft.com/office/drawing/2014/main" id="{BCC84207-C0F2-81F9-9A17-889C945E298E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108425" cy="390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8425" h="3901013">
                      <a:moveTo>
                        <a:pt x="15966" y="0"/>
                      </a:moveTo>
                      <a:lnTo>
                        <a:pt x="5092459" y="0"/>
                      </a:lnTo>
                      <a:cubicBezTo>
                        <a:pt x="5096693" y="0"/>
                        <a:pt x="5100754" y="1682"/>
                        <a:pt x="5103748" y="4676"/>
                      </a:cubicBezTo>
                      <a:cubicBezTo>
                        <a:pt x="5106743" y="7671"/>
                        <a:pt x="5108425" y="11732"/>
                        <a:pt x="5108425" y="15966"/>
                      </a:cubicBezTo>
                      <a:lnTo>
                        <a:pt x="5108425" y="3885047"/>
                      </a:lnTo>
                      <a:cubicBezTo>
                        <a:pt x="5108425" y="3889282"/>
                        <a:pt x="5106743" y="3893343"/>
                        <a:pt x="5103748" y="3896337"/>
                      </a:cubicBezTo>
                      <a:cubicBezTo>
                        <a:pt x="5100754" y="3899331"/>
                        <a:pt x="5096693" y="3901013"/>
                        <a:pt x="5092459" y="3901013"/>
                      </a:cubicBezTo>
                      <a:lnTo>
                        <a:pt x="15966" y="3901013"/>
                      </a:lnTo>
                      <a:cubicBezTo>
                        <a:pt x="11732" y="3901013"/>
                        <a:pt x="7671" y="3899331"/>
                        <a:pt x="4676" y="3896337"/>
                      </a:cubicBezTo>
                      <a:cubicBezTo>
                        <a:pt x="1682" y="3893343"/>
                        <a:pt x="0" y="3889282"/>
                        <a:pt x="0" y="3885047"/>
                      </a:cubicBezTo>
                      <a:lnTo>
                        <a:pt x="0" y="15966"/>
                      </a:lnTo>
                      <a:cubicBezTo>
                        <a:pt x="0" y="11732"/>
                        <a:pt x="1682" y="7671"/>
                        <a:pt x="4676" y="4676"/>
                      </a:cubicBezTo>
                      <a:cubicBezTo>
                        <a:pt x="7671" y="1682"/>
                        <a:pt x="11732" y="0"/>
                        <a:pt x="15966" y="0"/>
                      </a:cubicBezTo>
                      <a:close/>
                    </a:path>
                  </a:pathLst>
                </a:custGeom>
                <a:grpFill/>
              </p:spPr>
            </p:sp>
            <p:sp>
              <p:nvSpPr>
                <p:cNvPr id="45" name="TextBox 22">
                  <a:extLst>
                    <a:ext uri="{FF2B5EF4-FFF2-40B4-BE49-F238E27FC236}">
                      <a16:creationId xmlns:a16="http://schemas.microsoft.com/office/drawing/2014/main" id="{45D68F87-C1CA-9D4A-02B6-500D1524317F}"/>
                    </a:ext>
                  </a:extLst>
                </p:cNvPr>
                <p:cNvSpPr txBox="1"/>
                <p:nvPr/>
              </p:nvSpPr>
              <p:spPr>
                <a:xfrm>
                  <a:off x="0" y="-28575"/>
                  <a:ext cx="5108424" cy="3929588"/>
                </a:xfrm>
                <a:prstGeom prst="rect">
                  <a:avLst/>
                </a:prstGeom>
                <a:grpFill/>
              </p:spPr>
              <p:txBody>
                <a:bodyPr lIns="28575" tIns="28575" rIns="28575" bIns="28575" rtlCol="0" anchor="ctr"/>
                <a:lstStyle/>
                <a:p>
                  <a:pPr algn="ctr">
                    <a:lnSpc>
                      <a:spcPts val="2436"/>
                    </a:lnSpc>
                  </a:pPr>
                  <a:endParaRPr/>
                </a:p>
              </p:txBody>
            </p:sp>
          </p:grpSp>
          <p:sp>
            <p:nvSpPr>
              <p:cNvPr id="41" name="TextBox 23">
                <a:extLst>
                  <a:ext uri="{FF2B5EF4-FFF2-40B4-BE49-F238E27FC236}">
                    <a16:creationId xmlns:a16="http://schemas.microsoft.com/office/drawing/2014/main" id="{74E282A8-D3B1-8924-CE43-036A641205F2}"/>
                  </a:ext>
                </a:extLst>
              </p:cNvPr>
              <p:cNvSpPr txBox="1"/>
              <p:nvPr/>
            </p:nvSpPr>
            <p:spPr>
              <a:xfrm>
                <a:off x="9467943" y="5321121"/>
                <a:ext cx="4959122" cy="408622"/>
              </a:xfrm>
              <a:prstGeom prst="rect">
                <a:avLst/>
              </a:prstGeom>
              <a:grpFill/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217"/>
                  </a:lnSpc>
                  <a:spcBef>
                    <a:spcPct val="0"/>
                  </a:spcBef>
                </a:pPr>
                <a:r>
                  <a:rPr lang="en-US" sz="2924" b="1" dirty="0" err="1">
                    <a:solidFill>
                      <a:srgbClr val="FFFFFF"/>
                    </a:solidFill>
                    <a:latin typeface="Times New Roman" panose="02020603050405020304" pitchFamily="18" charset="0"/>
                    <a:ea typeface="TT Commons Pro Bold"/>
                    <a:cs typeface="Times New Roman" panose="02020603050405020304" pitchFamily="18" charset="0"/>
                    <a:sym typeface="TT Commons Pro Bold"/>
                  </a:rPr>
                  <a:t>employeems</a:t>
                </a:r>
                <a:r>
                  <a:rPr lang="en-US" sz="2924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T Commons Pro Bold"/>
                    <a:cs typeface="Times New Roman" panose="02020603050405020304" pitchFamily="18" charset="0"/>
                    <a:sym typeface="TT Commons Pro Bold"/>
                  </a:rPr>
                  <a:t> core</a:t>
                </a:r>
              </a:p>
            </p:txBody>
          </p:sp>
          <p:sp>
            <p:nvSpPr>
              <p:cNvPr id="42" name="TextBox 24">
                <a:extLst>
                  <a:ext uri="{FF2B5EF4-FFF2-40B4-BE49-F238E27FC236}">
                    <a16:creationId xmlns:a16="http://schemas.microsoft.com/office/drawing/2014/main" id="{41A68317-B612-BBBB-B496-13E3AA7FF951}"/>
                  </a:ext>
                </a:extLst>
              </p:cNvPr>
              <p:cNvSpPr txBox="1"/>
              <p:nvPr/>
            </p:nvSpPr>
            <p:spPr>
              <a:xfrm>
                <a:off x="9414730" y="6134100"/>
                <a:ext cx="5139470" cy="2667397"/>
              </a:xfrm>
              <a:prstGeom prst="rect">
                <a:avLst/>
              </a:prstGeom>
              <a:grpFill/>
            </p:spPr>
            <p:txBody>
              <a:bodyPr wrap="square" lIns="0" tIns="0" rIns="0" bIns="0" rtlCol="0" anchor="t">
                <a:spAutoFit/>
              </a:bodyPr>
              <a:lstStyle/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id : int (11) (Primary Key)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name : varchar(30)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email: varchar (40)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password : varchar (150)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address : varchar(30)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image : varchar (60)</a:t>
                </a:r>
              </a:p>
              <a:p>
                <a:pPr marL="504662" lvl="1" indent="-252331" algn="l">
                  <a:lnSpc>
                    <a:spcPts val="2571"/>
                  </a:lnSpc>
                  <a:buFont typeface="Arial"/>
                  <a:buChar char="•"/>
                </a:pPr>
                <a:r>
                  <a:rPr lang="en-US" sz="2337" b="1" dirty="0" err="1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category_id</a:t>
                </a:r>
                <a:r>
                  <a:rPr lang="en-US" sz="23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 : int(11) (Foreign Key)</a:t>
                </a:r>
              </a:p>
              <a:p>
                <a:pPr algn="l">
                  <a:lnSpc>
                    <a:spcPts val="2571"/>
                  </a:lnSpc>
                </a:pPr>
                <a:endPara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endParaRPr>
              </a:p>
            </p:txBody>
          </p:sp>
          <p:sp>
            <p:nvSpPr>
              <p:cNvPr id="43" name="AutoShape 26">
                <a:extLst>
                  <a:ext uri="{FF2B5EF4-FFF2-40B4-BE49-F238E27FC236}">
                    <a16:creationId xmlns:a16="http://schemas.microsoft.com/office/drawing/2014/main" id="{5183F2CA-3197-E96A-C992-2FFBD6CE559B}"/>
                  </a:ext>
                </a:extLst>
              </p:cNvPr>
              <p:cNvSpPr/>
              <p:nvPr/>
            </p:nvSpPr>
            <p:spPr>
              <a:xfrm flipV="1">
                <a:off x="9372600" y="5914864"/>
                <a:ext cx="5455137" cy="14651"/>
              </a:xfrm>
              <a:prstGeom prst="line">
                <a:avLst/>
              </a:prstGeom>
              <a:grpFill/>
              <a:ln w="5715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07B793F-DD29-CF8C-E3E8-DB8A467147E4}"/>
              </a:ext>
            </a:extLst>
          </p:cNvPr>
          <p:cNvGrpSpPr/>
          <p:nvPr/>
        </p:nvGrpSpPr>
        <p:grpSpPr>
          <a:xfrm>
            <a:off x="762000" y="5519207"/>
            <a:ext cx="5455140" cy="4196294"/>
            <a:chOff x="3625933" y="5125223"/>
            <a:chExt cx="5455140" cy="4196294"/>
          </a:xfrm>
        </p:grpSpPr>
        <p:grpSp>
          <p:nvGrpSpPr>
            <p:cNvPr id="50" name="Group 4">
              <a:extLst>
                <a:ext uri="{FF2B5EF4-FFF2-40B4-BE49-F238E27FC236}">
                  <a16:creationId xmlns:a16="http://schemas.microsoft.com/office/drawing/2014/main" id="{3B1ADBB6-0E79-9C2B-F68E-E70517801519}"/>
                </a:ext>
              </a:extLst>
            </p:cNvPr>
            <p:cNvGrpSpPr/>
            <p:nvPr/>
          </p:nvGrpSpPr>
          <p:grpSpPr>
            <a:xfrm>
              <a:off x="3625933" y="5125223"/>
              <a:ext cx="5455140" cy="4196294"/>
              <a:chOff x="0" y="-28575"/>
              <a:chExt cx="5108425" cy="3929588"/>
            </a:xfrm>
          </p:grpSpPr>
          <p:sp>
            <p:nvSpPr>
              <p:cNvPr id="55" name="Freeform 5">
                <a:extLst>
                  <a:ext uri="{FF2B5EF4-FFF2-40B4-BE49-F238E27FC236}">
                    <a16:creationId xmlns:a16="http://schemas.microsoft.com/office/drawing/2014/main" id="{4C0F83FC-5597-EEFC-4A92-72EE1A80450D}"/>
                  </a:ext>
                </a:extLst>
              </p:cNvPr>
              <p:cNvSpPr/>
              <p:nvPr/>
            </p:nvSpPr>
            <p:spPr>
              <a:xfrm>
                <a:off x="0" y="0"/>
                <a:ext cx="5108425" cy="3901013"/>
              </a:xfrm>
              <a:custGeom>
                <a:avLst/>
                <a:gdLst/>
                <a:ahLst/>
                <a:cxnLst/>
                <a:rect l="l" t="t" r="r" b="b"/>
                <a:pathLst>
                  <a:path w="5108425" h="3901013">
                    <a:moveTo>
                      <a:pt x="15966" y="0"/>
                    </a:moveTo>
                    <a:lnTo>
                      <a:pt x="5092459" y="0"/>
                    </a:lnTo>
                    <a:cubicBezTo>
                      <a:pt x="5096693" y="0"/>
                      <a:pt x="5100754" y="1682"/>
                      <a:pt x="5103748" y="4676"/>
                    </a:cubicBezTo>
                    <a:cubicBezTo>
                      <a:pt x="5106743" y="7671"/>
                      <a:pt x="5108425" y="11732"/>
                      <a:pt x="5108425" y="15966"/>
                    </a:cubicBezTo>
                    <a:lnTo>
                      <a:pt x="5108425" y="3885047"/>
                    </a:lnTo>
                    <a:cubicBezTo>
                      <a:pt x="5108425" y="3889282"/>
                      <a:pt x="5106743" y="3893343"/>
                      <a:pt x="5103748" y="3896337"/>
                    </a:cubicBezTo>
                    <a:cubicBezTo>
                      <a:pt x="5100754" y="3899331"/>
                      <a:pt x="5096693" y="3901013"/>
                      <a:pt x="5092459" y="3901013"/>
                    </a:cubicBezTo>
                    <a:lnTo>
                      <a:pt x="15966" y="3901013"/>
                    </a:lnTo>
                    <a:cubicBezTo>
                      <a:pt x="11732" y="3901013"/>
                      <a:pt x="7671" y="3899331"/>
                      <a:pt x="4676" y="3896337"/>
                    </a:cubicBezTo>
                    <a:cubicBezTo>
                      <a:pt x="1682" y="3893343"/>
                      <a:pt x="0" y="3889282"/>
                      <a:pt x="0" y="3885047"/>
                    </a:cubicBezTo>
                    <a:lnTo>
                      <a:pt x="0" y="15966"/>
                    </a:lnTo>
                    <a:cubicBezTo>
                      <a:pt x="0" y="11732"/>
                      <a:pt x="1682" y="7671"/>
                      <a:pt x="4676" y="4676"/>
                    </a:cubicBezTo>
                    <a:cubicBezTo>
                      <a:pt x="7671" y="1682"/>
                      <a:pt x="11732" y="0"/>
                      <a:pt x="15966" y="0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</p:spPr>
          </p:sp>
          <p:sp>
            <p:nvSpPr>
              <p:cNvPr id="56" name="TextBox 6">
                <a:extLst>
                  <a:ext uri="{FF2B5EF4-FFF2-40B4-BE49-F238E27FC236}">
                    <a16:creationId xmlns:a16="http://schemas.microsoft.com/office/drawing/2014/main" id="{2B3A4381-F632-E798-1BEF-170ABAAC53F5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5108424" cy="3929588"/>
              </a:xfrm>
              <a:prstGeom prst="rect">
                <a:avLst/>
              </a:prstGeom>
            </p:spPr>
            <p:txBody>
              <a:bodyPr lIns="28575" tIns="28575" rIns="28575" bIns="28575" rtlCol="0" anchor="ctr"/>
              <a:lstStyle/>
              <a:p>
                <a:pPr algn="ctr">
                  <a:lnSpc>
                    <a:spcPts val="2436"/>
                  </a:lnSpc>
                </a:pPr>
                <a:endParaRPr/>
              </a:p>
            </p:txBody>
          </p:sp>
        </p:grpSp>
        <p:sp>
          <p:nvSpPr>
            <p:cNvPr id="51" name="TextBox 7">
              <a:extLst>
                <a:ext uri="{FF2B5EF4-FFF2-40B4-BE49-F238E27FC236}">
                  <a16:creationId xmlns:a16="http://schemas.microsoft.com/office/drawing/2014/main" id="{D191F1E8-36CA-F0C5-1655-0FDB8B063A54}"/>
                </a:ext>
              </a:extLst>
            </p:cNvPr>
            <p:cNvSpPr txBox="1"/>
            <p:nvPr/>
          </p:nvSpPr>
          <p:spPr>
            <a:xfrm>
              <a:off x="4108055" y="5321121"/>
              <a:ext cx="4502545" cy="4086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217"/>
                </a:lnSpc>
                <a:spcBef>
                  <a:spcPct val="0"/>
                </a:spcBef>
              </a:pPr>
              <a:r>
                <a:rPr lang="en-US" sz="2924" b="1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TT Commons Pro Bold"/>
                  <a:cs typeface="Times New Roman" panose="02020603050405020304" pitchFamily="18" charset="0"/>
                  <a:sym typeface="TT Commons Pro Bold"/>
                </a:rPr>
                <a:t>employeems</a:t>
              </a:r>
              <a:r>
                <a:rPr lang="en-US" sz="2924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T Commons Pro Bold"/>
                  <a:cs typeface="Times New Roman" panose="02020603050405020304" pitchFamily="18" charset="0"/>
                  <a:sym typeface="TT Commons Pro Bold"/>
                </a:rPr>
                <a:t> employee</a:t>
              </a:r>
            </a:p>
          </p:txBody>
        </p:sp>
        <p:sp>
          <p:nvSpPr>
            <p:cNvPr id="52" name="TextBox 8">
              <a:extLst>
                <a:ext uri="{FF2B5EF4-FFF2-40B4-BE49-F238E27FC236}">
                  <a16:creationId xmlns:a16="http://schemas.microsoft.com/office/drawing/2014/main" id="{C27DCD78-05BD-D928-F1A0-D025F4055439}"/>
                </a:ext>
              </a:extLst>
            </p:cNvPr>
            <p:cNvSpPr txBox="1"/>
            <p:nvPr/>
          </p:nvSpPr>
          <p:spPr>
            <a:xfrm>
              <a:off x="3810000" y="6105079"/>
              <a:ext cx="5105400" cy="26673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id : int (11) (Primary Key)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name : varchar(30)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email: varchar (40)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password : varchar (150)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salary : int(11)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address : varchar(30)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image : varchar (60)</a:t>
              </a:r>
            </a:p>
            <a:p>
              <a:pPr marL="504662" lvl="1" indent="-252331" algn="l">
                <a:lnSpc>
                  <a:spcPts val="2571"/>
                </a:lnSpc>
                <a:buFont typeface="Arial"/>
                <a:buChar char="•"/>
              </a:pPr>
              <a:r>
                <a:rPr lang="en-US" sz="2337" b="1" dirty="0" err="1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category_id</a:t>
              </a:r>
              <a:r>
                <a:rPr lang="en-US" sz="23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rPr>
                <a:t> : int(11) (Foreign Key)</a:t>
              </a:r>
            </a:p>
          </p:txBody>
        </p:sp>
        <p:sp>
          <p:nvSpPr>
            <p:cNvPr id="53" name="AutoShape 17">
              <a:extLst>
                <a:ext uri="{FF2B5EF4-FFF2-40B4-BE49-F238E27FC236}">
                  <a16:creationId xmlns:a16="http://schemas.microsoft.com/office/drawing/2014/main" id="{E00E7653-0E07-1FC3-8546-9801C8A42048}"/>
                </a:ext>
              </a:extLst>
            </p:cNvPr>
            <p:cNvSpPr/>
            <p:nvPr/>
          </p:nvSpPr>
          <p:spPr>
            <a:xfrm>
              <a:off x="4454710" y="6903913"/>
              <a:ext cx="254036" cy="0"/>
            </a:xfrm>
            <a:prstGeom prst="line">
              <a:avLst/>
            </a:prstGeom>
            <a:ln w="1905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4" name="AutoShape 25">
              <a:extLst>
                <a:ext uri="{FF2B5EF4-FFF2-40B4-BE49-F238E27FC236}">
                  <a16:creationId xmlns:a16="http://schemas.microsoft.com/office/drawing/2014/main" id="{4CA08C3B-8476-70B8-3DCA-A43127F8B1B4}"/>
                </a:ext>
              </a:extLst>
            </p:cNvPr>
            <p:cNvSpPr/>
            <p:nvPr/>
          </p:nvSpPr>
          <p:spPr>
            <a:xfrm flipV="1">
              <a:off x="3638480" y="5914864"/>
              <a:ext cx="5416415" cy="3097"/>
            </a:xfrm>
            <a:prstGeom prst="line">
              <a:avLst/>
            </a:prstGeom>
            <a:ln w="5715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42059A2-D2CE-9CD0-AFF7-AD0FB2972EB9}"/>
              </a:ext>
            </a:extLst>
          </p:cNvPr>
          <p:cNvGrpSpPr/>
          <p:nvPr/>
        </p:nvGrpSpPr>
        <p:grpSpPr>
          <a:xfrm>
            <a:off x="228600" y="3199228"/>
            <a:ext cx="4133929" cy="4611272"/>
            <a:chOff x="3138831" y="2656501"/>
            <a:chExt cx="4133929" cy="4611272"/>
          </a:xfrm>
          <a:solidFill>
            <a:schemeClr val="tx1"/>
          </a:solidFill>
        </p:grpSpPr>
        <p:sp>
          <p:nvSpPr>
            <p:cNvPr id="58" name="AutoShape 15">
              <a:extLst>
                <a:ext uri="{FF2B5EF4-FFF2-40B4-BE49-F238E27FC236}">
                  <a16:creationId xmlns:a16="http://schemas.microsoft.com/office/drawing/2014/main" id="{1E2CD05F-D7B8-5EF6-38ED-91DFAD792482}"/>
                </a:ext>
              </a:extLst>
            </p:cNvPr>
            <p:cNvSpPr/>
            <p:nvPr/>
          </p:nvSpPr>
          <p:spPr>
            <a:xfrm flipV="1">
              <a:off x="3143275" y="2656501"/>
              <a:ext cx="4129485" cy="375"/>
            </a:xfrm>
            <a:prstGeom prst="line">
              <a:avLst/>
            </a:prstGeom>
            <a:grpFill/>
            <a:ln w="95250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9" name="AutoShape 16">
              <a:extLst>
                <a:ext uri="{FF2B5EF4-FFF2-40B4-BE49-F238E27FC236}">
                  <a16:creationId xmlns:a16="http://schemas.microsoft.com/office/drawing/2014/main" id="{2CB333CA-59F0-FC94-C801-EFA75FD8342F}"/>
                </a:ext>
              </a:extLst>
            </p:cNvPr>
            <p:cNvSpPr/>
            <p:nvPr/>
          </p:nvSpPr>
          <p:spPr>
            <a:xfrm>
              <a:off x="3143275" y="2656877"/>
              <a:ext cx="35141" cy="4458121"/>
            </a:xfrm>
            <a:prstGeom prst="line">
              <a:avLst/>
            </a:prstGeom>
            <a:grpFill/>
            <a:ln w="95250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FE9076A7-578D-6394-5653-641E34995A83}"/>
                </a:ext>
              </a:extLst>
            </p:cNvPr>
            <p:cNvSpPr/>
            <p:nvPr/>
          </p:nvSpPr>
          <p:spPr>
            <a:xfrm rot="16200000">
              <a:off x="3138831" y="6901093"/>
              <a:ext cx="366680" cy="36668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grpFill/>
          </p:spPr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C509EE-8594-99F7-3032-6C1A71C6381E}"/>
              </a:ext>
            </a:extLst>
          </p:cNvPr>
          <p:cNvGrpSpPr/>
          <p:nvPr/>
        </p:nvGrpSpPr>
        <p:grpSpPr>
          <a:xfrm>
            <a:off x="4394855" y="-6306737"/>
            <a:ext cx="18050011" cy="11358506"/>
            <a:chOff x="4394855" y="-6306737"/>
            <a:chExt cx="18050011" cy="1135850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90AEB11-AEA4-40BD-6C26-BA1F1405B56B}"/>
                </a:ext>
              </a:extLst>
            </p:cNvPr>
            <p:cNvGrpSpPr/>
            <p:nvPr/>
          </p:nvGrpSpPr>
          <p:grpSpPr>
            <a:xfrm>
              <a:off x="4394855" y="1902174"/>
              <a:ext cx="5280151" cy="3149595"/>
              <a:chOff x="7216646" y="1580976"/>
              <a:chExt cx="5280151" cy="3149595"/>
            </a:xfrm>
          </p:grpSpPr>
          <p:grpSp>
            <p:nvGrpSpPr>
              <p:cNvPr id="31" name="Group 9">
                <a:extLst>
                  <a:ext uri="{FF2B5EF4-FFF2-40B4-BE49-F238E27FC236}">
                    <a16:creationId xmlns:a16="http://schemas.microsoft.com/office/drawing/2014/main" id="{8FA2945F-291E-E456-EE9E-2E78C382D7B6}"/>
                  </a:ext>
                </a:extLst>
              </p:cNvPr>
              <p:cNvGrpSpPr/>
              <p:nvPr/>
            </p:nvGrpSpPr>
            <p:grpSpPr>
              <a:xfrm>
                <a:off x="7216646" y="1580976"/>
                <a:ext cx="5280151" cy="3149595"/>
                <a:chOff x="0" y="0"/>
                <a:chExt cx="3878648" cy="2949415"/>
              </a:xfrm>
            </p:grpSpPr>
            <p:sp>
              <p:nvSpPr>
                <p:cNvPr id="35" name="Freeform 10">
                  <a:extLst>
                    <a:ext uri="{FF2B5EF4-FFF2-40B4-BE49-F238E27FC236}">
                      <a16:creationId xmlns:a16="http://schemas.microsoft.com/office/drawing/2014/main" id="{1984EC1B-198E-6171-D639-F3A2FE96674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878648" cy="2949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8648" h="2949415">
                      <a:moveTo>
                        <a:pt x="21028" y="0"/>
                      </a:moveTo>
                      <a:lnTo>
                        <a:pt x="3857620" y="0"/>
                      </a:lnTo>
                      <a:cubicBezTo>
                        <a:pt x="3863197" y="0"/>
                        <a:pt x="3868545" y="2215"/>
                        <a:pt x="3872489" y="6159"/>
                      </a:cubicBezTo>
                      <a:cubicBezTo>
                        <a:pt x="3876432" y="10103"/>
                        <a:pt x="3878648" y="15451"/>
                        <a:pt x="3878648" y="21028"/>
                      </a:cubicBezTo>
                      <a:lnTo>
                        <a:pt x="3878648" y="2928387"/>
                      </a:lnTo>
                      <a:cubicBezTo>
                        <a:pt x="3878648" y="2933964"/>
                        <a:pt x="3876432" y="2939313"/>
                        <a:pt x="3872489" y="2943256"/>
                      </a:cubicBezTo>
                      <a:cubicBezTo>
                        <a:pt x="3868545" y="2947200"/>
                        <a:pt x="3863197" y="2949415"/>
                        <a:pt x="3857620" y="2949415"/>
                      </a:cubicBezTo>
                      <a:lnTo>
                        <a:pt x="21028" y="2949415"/>
                      </a:lnTo>
                      <a:cubicBezTo>
                        <a:pt x="15451" y="2949415"/>
                        <a:pt x="10103" y="2947200"/>
                        <a:pt x="6159" y="2943256"/>
                      </a:cubicBezTo>
                      <a:cubicBezTo>
                        <a:pt x="2215" y="2939313"/>
                        <a:pt x="0" y="2933964"/>
                        <a:pt x="0" y="2928387"/>
                      </a:cubicBezTo>
                      <a:lnTo>
                        <a:pt x="0" y="21028"/>
                      </a:lnTo>
                      <a:cubicBezTo>
                        <a:pt x="0" y="15451"/>
                        <a:pt x="2215" y="10103"/>
                        <a:pt x="6159" y="6159"/>
                      </a:cubicBezTo>
                      <a:cubicBezTo>
                        <a:pt x="10103" y="2215"/>
                        <a:pt x="15451" y="0"/>
                        <a:pt x="21028" y="0"/>
                      </a:cubicBez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</a:schemeClr>
                </a:solidFill>
              </p:spPr>
            </p:sp>
            <p:sp>
              <p:nvSpPr>
                <p:cNvPr id="36" name="TextBox 11">
                  <a:extLst>
                    <a:ext uri="{FF2B5EF4-FFF2-40B4-BE49-F238E27FC236}">
                      <a16:creationId xmlns:a16="http://schemas.microsoft.com/office/drawing/2014/main" id="{02AC0AF2-8120-4A39-94DA-D57823A6FFB5}"/>
                    </a:ext>
                  </a:extLst>
                </p:cNvPr>
                <p:cNvSpPr txBox="1"/>
                <p:nvPr/>
              </p:nvSpPr>
              <p:spPr>
                <a:xfrm>
                  <a:off x="0" y="-28575"/>
                  <a:ext cx="3878648" cy="2977990"/>
                </a:xfrm>
                <a:prstGeom prst="rect">
                  <a:avLst/>
                </a:prstGeom>
              </p:spPr>
              <p:txBody>
                <a:bodyPr lIns="28575" tIns="28575" rIns="28575" bIns="28575" rtlCol="0" anchor="ctr"/>
                <a:lstStyle/>
                <a:p>
                  <a:pPr algn="ctr">
                    <a:lnSpc>
                      <a:spcPts val="2436"/>
                    </a:lnSpc>
                  </a:pPr>
                  <a:endParaRPr/>
                </a:p>
              </p:txBody>
            </p:sp>
          </p:grpSp>
          <p:sp>
            <p:nvSpPr>
              <p:cNvPr id="32" name="TextBox 12">
                <a:extLst>
                  <a:ext uri="{FF2B5EF4-FFF2-40B4-BE49-F238E27FC236}">
                    <a16:creationId xmlns:a16="http://schemas.microsoft.com/office/drawing/2014/main" id="{B42198B8-09A2-30E0-3015-991108C423DE}"/>
                  </a:ext>
                </a:extLst>
              </p:cNvPr>
              <p:cNvSpPr txBox="1"/>
              <p:nvPr/>
            </p:nvSpPr>
            <p:spPr>
              <a:xfrm>
                <a:off x="7247972" y="1609551"/>
                <a:ext cx="4110571" cy="40862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217"/>
                  </a:lnSpc>
                  <a:spcBef>
                    <a:spcPct val="0"/>
                  </a:spcBef>
                </a:pPr>
                <a:r>
                  <a:rPr lang="en-US" sz="2924" b="1" dirty="0" err="1">
                    <a:solidFill>
                      <a:srgbClr val="FFFFFF"/>
                    </a:solidFill>
                    <a:latin typeface="Times New Roman" panose="02020603050405020304" pitchFamily="18" charset="0"/>
                    <a:ea typeface="TT Commons Pro Bold"/>
                    <a:cs typeface="Times New Roman" panose="02020603050405020304" pitchFamily="18" charset="0"/>
                    <a:sym typeface="TT Commons Pro Bold"/>
                  </a:rPr>
                  <a:t>employeems</a:t>
                </a:r>
                <a:r>
                  <a:rPr lang="en-US" sz="2924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T Commons Pro Bold"/>
                    <a:cs typeface="Times New Roman" panose="02020603050405020304" pitchFamily="18" charset="0"/>
                    <a:sym typeface="TT Commons Pro Bold"/>
                  </a:rPr>
                  <a:t> category</a:t>
                </a:r>
              </a:p>
            </p:txBody>
          </p:sp>
          <p:sp>
            <p:nvSpPr>
              <p:cNvPr id="33" name="TextBox 13">
                <a:extLst>
                  <a:ext uri="{FF2B5EF4-FFF2-40B4-BE49-F238E27FC236}">
                    <a16:creationId xmlns:a16="http://schemas.microsoft.com/office/drawing/2014/main" id="{AE9BFB91-C493-2316-275F-68AC162784BA}"/>
                  </a:ext>
                </a:extLst>
              </p:cNvPr>
              <p:cNvSpPr txBox="1"/>
              <p:nvPr/>
            </p:nvSpPr>
            <p:spPr>
              <a:xfrm>
                <a:off x="7232814" y="2443339"/>
                <a:ext cx="5258349" cy="1040606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526251" lvl="1" indent="-263126" algn="l">
                  <a:lnSpc>
                    <a:spcPts val="2681"/>
                  </a:lnSpc>
                  <a:buFont typeface="Arial"/>
                  <a:buChar char="•"/>
                </a:pPr>
                <a:r>
                  <a:rPr lang="en-US" sz="24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id : int (11) (Primary Key)</a:t>
                </a:r>
              </a:p>
              <a:p>
                <a:pPr marL="526251" lvl="1" indent="-263126" algn="l">
                  <a:lnSpc>
                    <a:spcPts val="2681"/>
                  </a:lnSpc>
                  <a:buFont typeface="Arial"/>
                  <a:buChar char="•"/>
                </a:pPr>
                <a:r>
                  <a:rPr lang="en-US" sz="2437" b="1" dirty="0">
                    <a:solidFill>
                      <a:srgbClr val="FFFFFF"/>
                    </a:solidFill>
                    <a:latin typeface="Times New Roman" panose="02020603050405020304" pitchFamily="18" charset="0"/>
                    <a:ea typeface="Telegraf Bold"/>
                    <a:cs typeface="Times New Roman" panose="02020603050405020304" pitchFamily="18" charset="0"/>
                    <a:sym typeface="Telegraf Bold"/>
                  </a:rPr>
                  <a:t>name : varchar(30)</a:t>
                </a:r>
              </a:p>
              <a:p>
                <a:pPr algn="l">
                  <a:lnSpc>
                    <a:spcPts val="2681"/>
                  </a:lnSpc>
                </a:pPr>
                <a:endParaRPr lang="en-US" sz="2437" b="1" dirty="0">
                  <a:solidFill>
                    <a:srgbClr val="FFFFFF"/>
                  </a:solidFill>
                  <a:latin typeface="Times New Roman" panose="02020603050405020304" pitchFamily="18" charset="0"/>
                  <a:ea typeface="Telegraf Bold"/>
                  <a:cs typeface="Times New Roman" panose="02020603050405020304" pitchFamily="18" charset="0"/>
                  <a:sym typeface="Telegraf Bold"/>
                </a:endParaRPr>
              </a:p>
            </p:txBody>
          </p:sp>
          <p:sp>
            <p:nvSpPr>
              <p:cNvPr id="34" name="AutoShape 14">
                <a:extLst>
                  <a:ext uri="{FF2B5EF4-FFF2-40B4-BE49-F238E27FC236}">
                    <a16:creationId xmlns:a16="http://schemas.microsoft.com/office/drawing/2014/main" id="{9D29832E-42AF-989E-D8AA-D45473153008}"/>
                  </a:ext>
                </a:extLst>
              </p:cNvPr>
              <p:cNvSpPr/>
              <p:nvPr/>
            </p:nvSpPr>
            <p:spPr>
              <a:xfrm>
                <a:off x="7272760" y="2252839"/>
                <a:ext cx="4085783" cy="0"/>
              </a:xfrm>
              <a:prstGeom prst="line">
                <a:avLst/>
              </a:prstGeom>
              <a:ln w="5715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</p:sp>
        </p:grp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FA9EDFA6-4048-CC22-1674-AF9C7FBBDC74}"/>
                </a:ext>
              </a:extLst>
            </p:cNvPr>
            <p:cNvSpPr/>
            <p:nvPr/>
          </p:nvSpPr>
          <p:spPr>
            <a:xfrm rot="19763706">
              <a:off x="10052244" y="-6306737"/>
              <a:ext cx="12392622" cy="9531053"/>
            </a:xfrm>
            <a:custGeom>
              <a:avLst/>
              <a:gdLst/>
              <a:ahLst/>
              <a:cxnLst/>
              <a:rect l="l" t="t" r="r" b="b"/>
              <a:pathLst>
                <a:path w="12392622" h="9531053">
                  <a:moveTo>
                    <a:pt x="0" y="0"/>
                  </a:moveTo>
                  <a:lnTo>
                    <a:pt x="12392621" y="0"/>
                  </a:lnTo>
                  <a:lnTo>
                    <a:pt x="12392621" y="9531053"/>
                  </a:lnTo>
                  <a:lnTo>
                    <a:pt x="0" y="95310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C3AD0D6-B039-D6C2-80EA-D82AFE54E50A}"/>
              </a:ext>
            </a:extLst>
          </p:cNvPr>
          <p:cNvGrpSpPr/>
          <p:nvPr/>
        </p:nvGrpSpPr>
        <p:grpSpPr>
          <a:xfrm rot="10800000">
            <a:off x="9677400" y="3451948"/>
            <a:ext cx="3281954" cy="5349151"/>
            <a:chOff x="4100147" y="2104408"/>
            <a:chExt cx="3281954" cy="5349151"/>
          </a:xfrm>
          <a:solidFill>
            <a:schemeClr val="tx1"/>
          </a:solidFill>
        </p:grpSpPr>
        <p:sp>
          <p:nvSpPr>
            <p:cNvPr id="65" name="AutoShape 15">
              <a:extLst>
                <a:ext uri="{FF2B5EF4-FFF2-40B4-BE49-F238E27FC236}">
                  <a16:creationId xmlns:a16="http://schemas.microsoft.com/office/drawing/2014/main" id="{24B7A005-BB44-BE52-2A7E-0B661A1FE1B9}"/>
                </a:ext>
              </a:extLst>
            </p:cNvPr>
            <p:cNvSpPr/>
            <p:nvPr/>
          </p:nvSpPr>
          <p:spPr>
            <a:xfrm flipV="1">
              <a:off x="4150675" y="7453559"/>
              <a:ext cx="3231426" cy="0"/>
            </a:xfrm>
            <a:prstGeom prst="line">
              <a:avLst/>
            </a:prstGeom>
            <a:grpFill/>
            <a:ln w="95250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6" name="AutoShape 16">
              <a:extLst>
                <a:ext uri="{FF2B5EF4-FFF2-40B4-BE49-F238E27FC236}">
                  <a16:creationId xmlns:a16="http://schemas.microsoft.com/office/drawing/2014/main" id="{E06C09C2-28BB-0219-2BB7-9669F01FF8DD}"/>
                </a:ext>
              </a:extLst>
            </p:cNvPr>
            <p:cNvSpPr/>
            <p:nvPr/>
          </p:nvSpPr>
          <p:spPr>
            <a:xfrm>
              <a:off x="4140463" y="2207460"/>
              <a:ext cx="41237" cy="5231451"/>
            </a:xfrm>
            <a:prstGeom prst="line">
              <a:avLst/>
            </a:prstGeom>
            <a:grpFill/>
            <a:ln w="95250" cap="flat">
              <a:solidFill>
                <a:schemeClr val="tx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7" name="Freeform 28">
              <a:extLst>
                <a:ext uri="{FF2B5EF4-FFF2-40B4-BE49-F238E27FC236}">
                  <a16:creationId xmlns:a16="http://schemas.microsoft.com/office/drawing/2014/main" id="{C51F43B5-F952-EF39-DA9B-E3107AF2CD83}"/>
                </a:ext>
              </a:extLst>
            </p:cNvPr>
            <p:cNvSpPr/>
            <p:nvPr/>
          </p:nvSpPr>
          <p:spPr>
            <a:xfrm rot="16200000">
              <a:off x="4100147" y="2104408"/>
              <a:ext cx="366680" cy="36668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grpFill/>
          </p:spPr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456 -0.52793 L 2.63889E-6 -3.20988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33" y="2640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372 0.49012 L -2.5E-6 3.45679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86" y="-24506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4948 0.44151 L 1.38889E-6 -2.09877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74" y="-22083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934 -0.44383 L -1.80556E-6 -1.48148E-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85" y="2200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949 -0.48271 L 3.19444E-6 -4.69136E-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79" y="241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8F55C39-0CE1-DD6B-A3A1-0129C4B5DBF7}"/>
              </a:ext>
            </a:extLst>
          </p:cNvPr>
          <p:cNvGrpSpPr/>
          <p:nvPr/>
        </p:nvGrpSpPr>
        <p:grpSpPr>
          <a:xfrm>
            <a:off x="-6665334" y="-2877013"/>
            <a:ext cx="17257134" cy="6370746"/>
            <a:chOff x="-6665334" y="-2877013"/>
            <a:chExt cx="17257134" cy="6370746"/>
          </a:xfrm>
        </p:grpSpPr>
        <p:sp>
          <p:nvSpPr>
            <p:cNvPr id="11" name="TextBox 11"/>
            <p:cNvSpPr txBox="1"/>
            <p:nvPr/>
          </p:nvSpPr>
          <p:spPr>
            <a:xfrm>
              <a:off x="2984060" y="1615213"/>
              <a:ext cx="7607740" cy="7850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6069"/>
                </a:lnSpc>
                <a:spcBef>
                  <a:spcPct val="0"/>
                </a:spcBef>
              </a:pPr>
              <a:r>
                <a:rPr lang="en-US" sz="6600" b="1" dirty="0">
                  <a:latin typeface="Times New Roman" panose="02020603050405020304" pitchFamily="18" charset="0"/>
                  <a:ea typeface="Open Sans Bold"/>
                  <a:cs typeface="Times New Roman" panose="02020603050405020304" pitchFamily="18" charset="0"/>
                  <a:sym typeface="Open Sans Bold"/>
                </a:rPr>
                <a:t>Experimental Study:</a:t>
              </a:r>
            </a:p>
          </p:txBody>
        </p:sp>
        <p:sp>
          <p:nvSpPr>
            <p:cNvPr id="15" name="Freeform 15"/>
            <p:cNvSpPr/>
            <p:nvPr/>
          </p:nvSpPr>
          <p:spPr>
            <a:xfrm rot="1133635">
              <a:off x="-6665334" y="-2877013"/>
              <a:ext cx="9444502" cy="6370746"/>
            </a:xfrm>
            <a:custGeom>
              <a:avLst/>
              <a:gdLst/>
              <a:ahLst/>
              <a:cxnLst/>
              <a:rect l="l" t="t" r="r" b="b"/>
              <a:pathLst>
                <a:path w="9444502" h="6370746">
                  <a:moveTo>
                    <a:pt x="0" y="0"/>
                  </a:moveTo>
                  <a:lnTo>
                    <a:pt x="9444502" y="0"/>
                  </a:lnTo>
                  <a:lnTo>
                    <a:pt x="9444502" y="6370746"/>
                  </a:lnTo>
                  <a:lnTo>
                    <a:pt x="0" y="6370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6" name="Freeform 16"/>
          <p:cNvSpPr/>
          <p:nvPr/>
        </p:nvSpPr>
        <p:spPr>
          <a:xfrm rot="-5400000">
            <a:off x="13708225" y="-3730282"/>
            <a:ext cx="9444502" cy="6370746"/>
          </a:xfrm>
          <a:custGeom>
            <a:avLst/>
            <a:gdLst/>
            <a:ahLst/>
            <a:cxnLst/>
            <a:rect l="l" t="t" r="r" b="b"/>
            <a:pathLst>
              <a:path w="9444502" h="6370746">
                <a:moveTo>
                  <a:pt x="0" y="0"/>
                </a:moveTo>
                <a:lnTo>
                  <a:pt x="9444502" y="0"/>
                </a:lnTo>
                <a:lnTo>
                  <a:pt x="9444502" y="6370746"/>
                </a:lnTo>
                <a:lnTo>
                  <a:pt x="0" y="63707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10800000">
            <a:off x="-6411489" y="9030283"/>
            <a:ext cx="9444502" cy="6370746"/>
          </a:xfrm>
          <a:custGeom>
            <a:avLst/>
            <a:gdLst/>
            <a:ahLst/>
            <a:cxnLst/>
            <a:rect l="l" t="t" r="r" b="b"/>
            <a:pathLst>
              <a:path w="9444502" h="6370746">
                <a:moveTo>
                  <a:pt x="0" y="0"/>
                </a:moveTo>
                <a:lnTo>
                  <a:pt x="9444502" y="0"/>
                </a:lnTo>
                <a:lnTo>
                  <a:pt x="9444502" y="6370746"/>
                </a:lnTo>
                <a:lnTo>
                  <a:pt x="0" y="63707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10800000">
            <a:off x="13708225" y="9030283"/>
            <a:ext cx="9444502" cy="6370746"/>
          </a:xfrm>
          <a:custGeom>
            <a:avLst/>
            <a:gdLst/>
            <a:ahLst/>
            <a:cxnLst/>
            <a:rect l="l" t="t" r="r" b="b"/>
            <a:pathLst>
              <a:path w="9444502" h="6370746">
                <a:moveTo>
                  <a:pt x="0" y="0"/>
                </a:moveTo>
                <a:lnTo>
                  <a:pt x="9444502" y="0"/>
                </a:lnTo>
                <a:lnTo>
                  <a:pt x="9444502" y="6370746"/>
                </a:lnTo>
                <a:lnTo>
                  <a:pt x="0" y="63707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02B34A-83CE-E7F3-0460-DE46E51695C4}"/>
              </a:ext>
            </a:extLst>
          </p:cNvPr>
          <p:cNvSpPr txBox="1"/>
          <p:nvPr/>
        </p:nvSpPr>
        <p:spPr>
          <a:xfrm>
            <a:off x="3033014" y="2687603"/>
            <a:ext cx="13487400" cy="3697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Telegraf Bold"/>
              </a:rPr>
              <a:t>The system was implemented using MySQL and tested for all modules — Admin, Employee, Category, and Organization. CRUD operations were verified successfully, and data integrity was maintained using foreign keys. The application performed well with accurate record management and user-friendly operation. Below some screenshots from the project are given.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562 -0.24846 L -1.66667E-6 1.7284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81" y="124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47 0.13487 L 3.33333E-6 3.703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629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644 -0.23966 L 4.30556E-6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6" y="2449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421 0.12746 L 4.30556E-6 4.32099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15" y="-63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433</Words>
  <Application>Microsoft Office PowerPoint</Application>
  <PresentationFormat>Custom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Wingdings</vt:lpstr>
      <vt:lpstr>Times New Roman</vt:lpstr>
      <vt:lpstr>Arial</vt:lpstr>
      <vt:lpstr>Telegraf Bold</vt:lpstr>
      <vt:lpstr>Calibri</vt:lpstr>
      <vt:lpstr>Roboto Condensed Bold</vt:lpstr>
      <vt:lpstr>TT Commons Pro Bold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And Teal Gradient Strategic Planning Presentation</dc:title>
  <dc:creator>SHINJON CHOWDHURY</dc:creator>
  <cp:lastModifiedBy>SHINJON CHOWDHURY</cp:lastModifiedBy>
  <cp:revision>5</cp:revision>
  <dcterms:created xsi:type="dcterms:W3CDTF">2006-08-16T00:00:00Z</dcterms:created>
  <dcterms:modified xsi:type="dcterms:W3CDTF">2025-10-28T15:34:50Z</dcterms:modified>
  <dc:identifier>DAG2fozrKaY</dc:identifier>
</cp:coreProperties>
</file>

<file path=docProps/thumbnail.jpeg>
</file>